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94"/>
  </p:notesMasterIdLst>
  <p:handoutMasterIdLst>
    <p:handoutMasterId r:id="rId95"/>
  </p:handoutMasterIdLst>
  <p:sldIdLst>
    <p:sldId id="256" r:id="rId2"/>
    <p:sldId id="472" r:id="rId3"/>
    <p:sldId id="348" r:id="rId4"/>
    <p:sldId id="349" r:id="rId5"/>
    <p:sldId id="494" r:id="rId6"/>
    <p:sldId id="495" r:id="rId7"/>
    <p:sldId id="501" r:id="rId8"/>
    <p:sldId id="476" r:id="rId9"/>
    <p:sldId id="350" r:id="rId10"/>
    <p:sldId id="351" r:id="rId11"/>
    <p:sldId id="487" r:id="rId12"/>
    <p:sldId id="370" r:id="rId13"/>
    <p:sldId id="477" r:id="rId14"/>
    <p:sldId id="478" r:id="rId15"/>
    <p:sldId id="479" r:id="rId16"/>
    <p:sldId id="480" r:id="rId17"/>
    <p:sldId id="430" r:id="rId18"/>
    <p:sldId id="473" r:id="rId19"/>
    <p:sldId id="425" r:id="rId20"/>
    <p:sldId id="427" r:id="rId21"/>
    <p:sldId id="428" r:id="rId22"/>
    <p:sldId id="429" r:id="rId23"/>
    <p:sldId id="353" r:id="rId24"/>
    <p:sldId id="475" r:id="rId25"/>
    <p:sldId id="437" r:id="rId26"/>
    <p:sldId id="474" r:id="rId27"/>
    <p:sldId id="435" r:id="rId28"/>
    <p:sldId id="436" r:id="rId29"/>
    <p:sldId id="434" r:id="rId30"/>
    <p:sldId id="460" r:id="rId31"/>
    <p:sldId id="355" r:id="rId32"/>
    <p:sldId id="446" r:id="rId33"/>
    <p:sldId id="356" r:id="rId34"/>
    <p:sldId id="443" r:id="rId35"/>
    <p:sldId id="357" r:id="rId36"/>
    <p:sldId id="420" r:id="rId37"/>
    <p:sldId id="444" r:id="rId38"/>
    <p:sldId id="445" r:id="rId39"/>
    <p:sldId id="447" r:id="rId40"/>
    <p:sldId id="360" r:id="rId41"/>
    <p:sldId id="361" r:id="rId42"/>
    <p:sldId id="362" r:id="rId43"/>
    <p:sldId id="412" r:id="rId44"/>
    <p:sldId id="459" r:id="rId45"/>
    <p:sldId id="363" r:id="rId46"/>
    <p:sldId id="469" r:id="rId47"/>
    <p:sldId id="405" r:id="rId48"/>
    <p:sldId id="448" r:id="rId49"/>
    <p:sldId id="364" r:id="rId50"/>
    <p:sldId id="454" r:id="rId51"/>
    <p:sldId id="365" r:id="rId52"/>
    <p:sldId id="455" r:id="rId53"/>
    <p:sldId id="470" r:id="rId54"/>
    <p:sldId id="461" r:id="rId55"/>
    <p:sldId id="462" r:id="rId56"/>
    <p:sldId id="463" r:id="rId57"/>
    <p:sldId id="489" r:id="rId58"/>
    <p:sldId id="471" r:id="rId59"/>
    <p:sldId id="465" r:id="rId60"/>
    <p:sldId id="464" r:id="rId61"/>
    <p:sldId id="467" r:id="rId62"/>
    <p:sldId id="468" r:id="rId63"/>
    <p:sldId id="450" r:id="rId64"/>
    <p:sldId id="369" r:id="rId65"/>
    <p:sldId id="407" r:id="rId66"/>
    <p:sldId id="451" r:id="rId67"/>
    <p:sldId id="374" r:id="rId68"/>
    <p:sldId id="375" r:id="rId69"/>
    <p:sldId id="500" r:id="rId70"/>
    <p:sldId id="498" r:id="rId71"/>
    <p:sldId id="379" r:id="rId72"/>
    <p:sldId id="424" r:id="rId73"/>
    <p:sldId id="490" r:id="rId74"/>
    <p:sldId id="456" r:id="rId75"/>
    <p:sldId id="457" r:id="rId76"/>
    <p:sldId id="486" r:id="rId77"/>
    <p:sldId id="458" r:id="rId78"/>
    <p:sldId id="491" r:id="rId79"/>
    <p:sldId id="493" r:id="rId80"/>
    <p:sldId id="382" r:id="rId81"/>
    <p:sldId id="383" r:id="rId82"/>
    <p:sldId id="485" r:id="rId83"/>
    <p:sldId id="481" r:id="rId84"/>
    <p:sldId id="482" r:id="rId85"/>
    <p:sldId id="483" r:id="rId86"/>
    <p:sldId id="484" r:id="rId87"/>
    <p:sldId id="390" r:id="rId88"/>
    <p:sldId id="391" r:id="rId89"/>
    <p:sldId id="392" r:id="rId90"/>
    <p:sldId id="393" r:id="rId91"/>
    <p:sldId id="394" r:id="rId92"/>
    <p:sldId id="492" r:id="rId93"/>
  </p:sldIdLst>
  <p:sldSz cx="9144000" cy="6858000" type="screen4x3"/>
  <p:notesSz cx="9874250" cy="67976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6699FF"/>
    <a:srgbClr val="0000FF"/>
    <a:srgbClr val="FFCC00"/>
    <a:srgbClr val="FFFF00"/>
    <a:srgbClr val="FF00FF"/>
    <a:srgbClr val="00FFFF"/>
    <a:srgbClr val="00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62" autoAdjust="0"/>
    <p:restoredTop sz="87873" autoAdjust="0"/>
  </p:normalViewPr>
  <p:slideViewPr>
    <p:cSldViewPr>
      <p:cViewPr varScale="1">
        <p:scale>
          <a:sx n="136" d="100"/>
          <a:sy n="136" d="100"/>
        </p:scale>
        <p:origin x="-127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handoutMaster" Target="handoutMasters/handout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image" Target="../media/image58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64.wmf"/><Relationship Id="rId1" Type="http://schemas.openxmlformats.org/officeDocument/2006/relationships/image" Target="../media/image63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w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74.wmf"/><Relationship Id="rId1" Type="http://schemas.openxmlformats.org/officeDocument/2006/relationships/image" Target="../media/image73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image" Target="../media/image82.wmf"/><Relationship Id="rId1" Type="http://schemas.openxmlformats.org/officeDocument/2006/relationships/image" Target="../media/image81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2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wmf"/><Relationship Id="rId1" Type="http://schemas.openxmlformats.org/officeDocument/2006/relationships/image" Target="../media/image103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593123" y="0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3D1F43-93B1-4BBD-A343-86A43FEB693A}" type="datetimeFigureOut">
              <a:rPr lang="en-US" smtClean="0"/>
              <a:pPr/>
              <a:t>10/29/2018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593123" y="6456612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108C6D-B24D-4CC0-BB7E-5236BDC868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32049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78842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593123" y="0"/>
            <a:ext cx="4278842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36913" y="509588"/>
            <a:ext cx="3400425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87425" y="3228896"/>
            <a:ext cx="7899400" cy="3058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Klepnutím lze upravit styly předlohy textu.</a:t>
            </a:r>
          </a:p>
          <a:p>
            <a:pPr lvl="1"/>
            <a:r>
              <a:rPr lang="en-US" noProof="0"/>
              <a:t>Druhá úroveň</a:t>
            </a:r>
          </a:p>
          <a:p>
            <a:pPr lvl="2"/>
            <a:r>
              <a:rPr lang="en-US" noProof="0"/>
              <a:t>Třetí úroveň</a:t>
            </a:r>
          </a:p>
          <a:p>
            <a:pPr lvl="3"/>
            <a:r>
              <a:rPr lang="en-US" noProof="0"/>
              <a:t>Čtvrtá úroveň</a:t>
            </a:r>
          </a:p>
          <a:p>
            <a:pPr lvl="4"/>
            <a:r>
              <a:rPr lang="en-US" noProof="0"/>
              <a:t>Pátá úroveň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6612"/>
            <a:ext cx="4278842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93123" y="6456612"/>
            <a:ext cx="4278842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193184A-B19B-4B8E-9E7D-76FD5B3FD1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45851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  <p:sp>
        <p:nvSpPr>
          <p:cNvPr id="1638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3263" y="514350"/>
            <a:ext cx="3387725" cy="2540000"/>
          </a:xfrm>
          <a:ln cap="flat"/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altLang="en-US"/>
              <a:t>Klepnutím lze upravit styl předlohy nadpisů.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200"/>
            </a:lvl1pPr>
          </a:lstStyle>
          <a:p>
            <a:r>
              <a:rPr lang="en-US" altLang="en-US"/>
              <a:t>Klepnutím lze upravit styl předlohy podnadpisů.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79512" y="6243638"/>
            <a:ext cx="5840288" cy="457200"/>
          </a:xfrm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r>
              <a:rPr lang="en-US" altLang="en-US" smtClean="0"/>
              <a:t>CG III (NPGR010) - J. Křivánek</a:t>
            </a:r>
            <a:endParaRPr lang="en-US" alt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736DA-9EC8-4C5D-A819-DF8025DE51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- J. Křivánek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739E66-8862-4318-8FCC-B36EF010FB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- J. Křivánek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C687D-0553-4E8F-B50D-778393E693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- J. Křivánek</a:t>
            </a: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8B706-0ACD-40B3-AB95-4E5D869EDC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- J. Křivánek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0EFF5-42FE-4857-86A7-726EDF73FA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- J. Křivánek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D136D-F7F6-4687-8AF5-8DD3B44F69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- J. Křivánek</a:t>
            </a: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31B0E-0D36-48F6-8B83-9FB9BC865C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- J. Křivánek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5D4DDC-3877-46A6-ADFA-63D64A8661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- J. Křivánek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F24B9-7C0C-4B4F-82A6-2E812FE33B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- J. Křivánek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494967-73EE-4A75-A827-47B02327E0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- J. Křivánek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ADD9CE-F701-461C-B89C-FFB4301998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- J. Křivánek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704892-885C-4952-AB7F-4033DB8147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- J. Křivánek</a:t>
            </a: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174B3E-777B-4A0F-8CA0-7C90F9FFFC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- J. Křivánek</a:t>
            </a: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484AC6-BBE4-40F9-8123-1EEF9B763C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- J. Křivánek</a:t>
            </a: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6B09E-6C07-4E8D-8FFB-2A03C4B2BC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- J. Křivánek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D81A3E-06ED-4858-9E95-C47F753CD7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- J. Křivánek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CF1E95-6F33-49A8-81B6-573098CE38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Klepnutím lze upravit styl předlohy nadpisů.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Klepnutím lze upravit styly předlohy textu.</a:t>
            </a:r>
          </a:p>
          <a:p>
            <a:pPr lvl="1"/>
            <a:r>
              <a:rPr lang="en-US" altLang="en-US"/>
              <a:t>Druhá úroveň</a:t>
            </a:r>
          </a:p>
          <a:p>
            <a:pPr lvl="2"/>
            <a:r>
              <a:rPr lang="en-US" altLang="en-US"/>
              <a:t>Třetí úroveň</a:t>
            </a:r>
          </a:p>
          <a:p>
            <a:pPr lvl="3"/>
            <a:r>
              <a:rPr lang="en-US" altLang="en-US"/>
              <a:t>Čtvrtá úroveň</a:t>
            </a:r>
          </a:p>
          <a:p>
            <a:pPr lvl="4"/>
            <a:r>
              <a:rPr lang="en-US" altLang="en-US"/>
              <a:t>Pátá úroveň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r>
              <a:rPr lang="en-US" altLang="en-US" smtClean="0"/>
              <a:t>CG III (NPGR010) - J. Křivánek</a:t>
            </a:r>
            <a:endParaRPr lang="en-US" altLang="en-US"/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fld id="{7DD9C3A3-A5F7-4232-B253-D7CE550980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9399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9400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9401" name="Rectangle 9"/>
          <p:cNvSpPr>
            <a:spLocks noChangeArrowheads="1"/>
          </p:cNvSpPr>
          <p:nvPr userDrawn="1"/>
        </p:nvSpPr>
        <p:spPr bwMode="auto">
          <a:xfrm>
            <a:off x="395288" y="6092825"/>
            <a:ext cx="8353425" cy="144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hyperlink" Target="mailto:Jaroslav.Krivanek@mff.cuni.cz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32.wmf"/><Relationship Id="rId4" Type="http://schemas.openxmlformats.org/officeDocument/2006/relationships/oleObject" Target="../embeddings/oleObject9.bin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35.wmf"/><Relationship Id="rId4" Type="http://schemas.openxmlformats.org/officeDocument/2006/relationships/oleObject" Target="../embeddings/oleObject10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wmf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43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6.png"/><Relationship Id="rId5" Type="http://schemas.openxmlformats.org/officeDocument/2006/relationships/image" Target="../media/image44.wmf"/><Relationship Id="rId4" Type="http://schemas.openxmlformats.org/officeDocument/2006/relationships/oleObject" Target="../embeddings/oleObject12.bin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34.png"/><Relationship Id="rId4" Type="http://schemas.openxmlformats.org/officeDocument/2006/relationships/image" Target="../media/image48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49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50.w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55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7" Type="http://schemas.openxmlformats.org/officeDocument/2006/relationships/image" Target="../media/image5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56.png"/><Relationship Id="rId4" Type="http://schemas.openxmlformats.org/officeDocument/2006/relationships/image" Target="../media/image58.w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64.w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63.w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68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74.wmf"/><Relationship Id="rId5" Type="http://schemas.openxmlformats.org/officeDocument/2006/relationships/oleObject" Target="../embeddings/oleObject23.bin"/><Relationship Id="rId4" Type="http://schemas.openxmlformats.org/officeDocument/2006/relationships/image" Target="../media/image73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75.wm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0.w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79.wmf"/><Relationship Id="rId4" Type="http://schemas.openxmlformats.org/officeDocument/2006/relationships/oleObject" Target="../embeddings/oleObject25.bin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wmf"/><Relationship Id="rId3" Type="http://schemas.openxmlformats.org/officeDocument/2006/relationships/oleObject" Target="../embeddings/oleObject26.bin"/><Relationship Id="rId7" Type="http://schemas.openxmlformats.org/officeDocument/2006/relationships/oleObject" Target="../embeddings/oleObject2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82.wmf"/><Relationship Id="rId5" Type="http://schemas.openxmlformats.org/officeDocument/2006/relationships/oleObject" Target="../embeddings/oleObject27.bin"/><Relationship Id="rId4" Type="http://schemas.openxmlformats.org/officeDocument/2006/relationships/image" Target="../media/image81.wmf"/><Relationship Id="rId9" Type="http://schemas.openxmlformats.org/officeDocument/2006/relationships/image" Target="../media/image8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85.w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86.w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w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2.wm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14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4.w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04.wmf"/><Relationship Id="rId5" Type="http://schemas.openxmlformats.org/officeDocument/2006/relationships/oleObject" Target="../embeddings/oleObject33.bin"/><Relationship Id="rId4" Type="http://schemas.openxmlformats.org/officeDocument/2006/relationships/image" Target="../media/image103.wm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0.png"/><Relationship Id="rId2" Type="http://schemas.openxmlformats.org/officeDocument/2006/relationships/hyperlink" Target="https://dl.acm.org/citation.cfm?doid=357290.357293" TargetMode="Externa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4" Type="http://schemas.openxmlformats.org/officeDocument/2006/relationships/image" Target="../media/image106.emf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6.wmf"/><Relationship Id="rId4" Type="http://schemas.openxmlformats.org/officeDocument/2006/relationships/oleObject" Target="../embeddings/oleObject7.bin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hyperlink" Target="http://cg.cs.uni-bonn.de/en/publications/paper-details/schwartz-2014-setups/" TargetMode="External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5" Type="http://schemas.openxmlformats.org/officeDocument/2006/relationships/hyperlink" Target="http://btf.utia.cas.cz/" TargetMode="External"/><Relationship Id="rId4" Type="http://schemas.openxmlformats.org/officeDocument/2006/relationships/image" Target="../media/image109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rl.com/publications/docs/TR2005-151.pdf" TargetMode="External"/><Relationship Id="rId2" Type="http://schemas.openxmlformats.org/officeDocument/2006/relationships/hyperlink" Target="https://www.merl.com/brdf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wmf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7.wm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b="1" dirty="0"/>
              <a:t>Computer graphics </a:t>
            </a:r>
            <a:r>
              <a:rPr lang="cs-CZ" b="1" dirty="0"/>
              <a:t>III – </a:t>
            </a:r>
            <a:br>
              <a:rPr lang="cs-CZ" b="1" dirty="0"/>
            </a:br>
            <a:r>
              <a:rPr lang="cs-CZ" b="1" dirty="0"/>
              <a:t>		</a:t>
            </a:r>
            <a:r>
              <a:rPr lang="en-US" b="1" dirty="0"/>
              <a:t>Light reflection, BRDF</a:t>
            </a:r>
            <a:endParaRPr lang="cs-CZ" b="1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4292600"/>
            <a:ext cx="822960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cs-CZ" sz="2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cs-CZ" sz="2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3747" y="5805264"/>
            <a:ext cx="9064757" cy="980728"/>
            <a:chOff x="0" y="5181600"/>
            <a:chExt cx="15494768" cy="1676400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236296" y="5181600"/>
              <a:ext cx="1450975" cy="167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748464" y="5201096"/>
              <a:ext cx="2209800" cy="165690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052720" y="5213350"/>
              <a:ext cx="2133600" cy="1644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3284968" y="5202238"/>
              <a:ext cx="2209800" cy="16557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267744" y="5194766"/>
              <a:ext cx="2212502" cy="1663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10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572000" y="5196309"/>
              <a:ext cx="2517995" cy="166169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0" y="5191680"/>
              <a:ext cx="2221760" cy="1666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r>
              <a:rPr lang="cs-CZ" sz="2000" dirty="0"/>
              <a:t>Jaroslav Křivánek, MFF UK</a:t>
            </a:r>
          </a:p>
          <a:p>
            <a:pPr eaLnBrk="1" hangingPunct="1"/>
            <a:r>
              <a:rPr lang="en-US" sz="2000" dirty="0">
                <a:hlinkClick r:id="rId10"/>
              </a:rPr>
              <a:t>Jaroslav.Krivanek@mff.cuni.cz</a:t>
            </a:r>
            <a:endParaRPr lang="cs-CZ" sz="2000" dirty="0"/>
          </a:p>
          <a:p>
            <a:pPr eaLnBrk="1" hangingPunct="1"/>
            <a:endParaRPr lang="cs-CZ" sz="2000" dirty="0"/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BRDF</a:t>
            </a:r>
          </a:p>
        </p:txBody>
      </p:sp>
      <p:pic>
        <p:nvPicPr>
          <p:cNvPr id="2314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9913" y="2426948"/>
            <a:ext cx="3956303" cy="3810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1429" name="Text Box 5"/>
          <p:cNvSpPr txBox="1">
            <a:spLocks noChangeArrowheads="1"/>
          </p:cNvSpPr>
          <p:nvPr/>
        </p:nvSpPr>
        <p:spPr bwMode="auto">
          <a:xfrm rot="16200000">
            <a:off x="5531519" y="3308399"/>
            <a:ext cx="65913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1200" dirty="0">
                <a:latin typeface="+mn-lt"/>
              </a:rPr>
              <a:t>Westin </a:t>
            </a:r>
            <a:r>
              <a:rPr lang="en-US" sz="1200" dirty="0" err="1">
                <a:latin typeface="+mn-lt"/>
              </a:rPr>
              <a:t>e</a:t>
            </a:r>
            <a:r>
              <a:rPr lang="cs-CZ" sz="1200" dirty="0">
                <a:latin typeface="+mn-lt"/>
              </a:rPr>
              <a:t>t al. </a:t>
            </a:r>
            <a:r>
              <a:rPr lang="cs-CZ" sz="1200" dirty="0" err="1">
                <a:latin typeface="+mn-lt"/>
              </a:rPr>
              <a:t>Predicting</a:t>
            </a:r>
            <a:r>
              <a:rPr lang="cs-CZ" sz="1200" dirty="0">
                <a:latin typeface="+mn-lt"/>
              </a:rPr>
              <a:t> </a:t>
            </a:r>
            <a:r>
              <a:rPr lang="cs-CZ" sz="1200" dirty="0" err="1">
                <a:latin typeface="+mn-lt"/>
              </a:rPr>
              <a:t>Reflectance</a:t>
            </a:r>
            <a:r>
              <a:rPr lang="cs-CZ" sz="1200" dirty="0">
                <a:latin typeface="+mn-lt"/>
              </a:rPr>
              <a:t> </a:t>
            </a:r>
            <a:r>
              <a:rPr lang="cs-CZ" sz="1200" dirty="0" err="1">
                <a:latin typeface="+mn-lt"/>
              </a:rPr>
              <a:t>Functions</a:t>
            </a:r>
            <a:r>
              <a:rPr lang="cs-CZ" sz="1200" dirty="0">
                <a:latin typeface="+mn-lt"/>
              </a:rPr>
              <a:t> </a:t>
            </a:r>
            <a:r>
              <a:rPr lang="cs-CZ" sz="1200" dirty="0" err="1">
                <a:latin typeface="+mn-lt"/>
              </a:rPr>
              <a:t>from</a:t>
            </a:r>
            <a:r>
              <a:rPr lang="cs-CZ" sz="1200" dirty="0">
                <a:latin typeface="+mn-lt"/>
              </a:rPr>
              <a:t> </a:t>
            </a:r>
            <a:r>
              <a:rPr lang="cs-CZ" sz="1200" dirty="0" err="1">
                <a:latin typeface="+mn-lt"/>
              </a:rPr>
              <a:t>Complex</a:t>
            </a:r>
            <a:r>
              <a:rPr lang="cs-CZ" sz="1200" dirty="0">
                <a:latin typeface="+mn-lt"/>
              </a:rPr>
              <a:t> </a:t>
            </a:r>
            <a:r>
              <a:rPr lang="cs-CZ" sz="1200" dirty="0" err="1">
                <a:latin typeface="+mn-lt"/>
              </a:rPr>
              <a:t>Surfaces</a:t>
            </a:r>
            <a:r>
              <a:rPr lang="cs-CZ" sz="1200" dirty="0">
                <a:latin typeface="+mn-lt"/>
              </a:rPr>
              <a:t>, SIGGRAPH 1992.</a:t>
            </a:r>
          </a:p>
        </p:txBody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8075240" cy="4646612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cs-CZ" dirty="0"/>
              <a:t>BRDF </a:t>
            </a:r>
            <a:r>
              <a:rPr lang="en-US" dirty="0"/>
              <a:t>is a </a:t>
            </a:r>
            <a:r>
              <a:rPr lang="en-US" b="1" dirty="0"/>
              <a:t>model of the bulk behavior of light</a:t>
            </a:r>
            <a:r>
              <a:rPr lang="en-US" dirty="0"/>
              <a:t> on the microstructure when viewed from distance</a:t>
            </a:r>
            <a:endParaRPr lang="cs-CZ" dirty="0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</a:t>
            </a:r>
            <a:endParaRPr lang="en-US" altLang="en-US"/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2B4792-950E-44F9-9437-94A42D25C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03843B8-0A25-4908-87B5-296B4CFE05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9B904FF-9EE0-4888-83CB-00275305D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</a:t>
            </a:r>
            <a:endParaRPr lang="en-US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E103141-599F-4B23-B94E-9BB9900002F9}"/>
              </a:ext>
            </a:extLst>
          </p:cNvPr>
          <p:cNvSpPr txBox="1"/>
          <p:nvPr/>
        </p:nvSpPr>
        <p:spPr>
          <a:xfrm flipH="1">
            <a:off x="2123728" y="1905506"/>
            <a:ext cx="470680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+mn-lt"/>
              </a:rPr>
              <a:t>VIDEO ZOOMING INTO A MATERIAL</a:t>
            </a:r>
          </a:p>
        </p:txBody>
      </p:sp>
    </p:spTree>
    <p:extLst>
      <p:ext uri="{BB962C8B-B14F-4D97-AF65-F5344CB8AC3E}">
        <p14:creationId xmlns:p14="http://schemas.microsoft.com/office/powerpoint/2010/main" val="32978654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Surface roughness and blurred reflections</a:t>
            </a:r>
          </a:p>
        </p:txBody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rougher the blurrier</a:t>
            </a:r>
            <a:endParaRPr lang="cs-CZ" dirty="0"/>
          </a:p>
        </p:txBody>
      </p:sp>
      <p:pic>
        <p:nvPicPr>
          <p:cNvPr id="210948" name="Picture 4" descr="sigma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550" y="2667000"/>
            <a:ext cx="1692275" cy="1692275"/>
          </a:xfrm>
          <a:prstGeom prst="rect">
            <a:avLst/>
          </a:prstGeom>
          <a:noFill/>
        </p:spPr>
      </p:pic>
      <p:pic>
        <p:nvPicPr>
          <p:cNvPr id="210949" name="Picture 5" descr="sigma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1825" y="2667000"/>
            <a:ext cx="1690688" cy="1692275"/>
          </a:xfrm>
          <a:prstGeom prst="rect">
            <a:avLst/>
          </a:prstGeom>
          <a:noFill/>
        </p:spPr>
      </p:pic>
      <p:pic>
        <p:nvPicPr>
          <p:cNvPr id="210950" name="Picture 6" descr="sigma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2667000"/>
            <a:ext cx="1692275" cy="1692275"/>
          </a:xfrm>
          <a:prstGeom prst="rect">
            <a:avLst/>
          </a:prstGeom>
          <a:noFill/>
        </p:spPr>
      </p:pic>
      <p:pic>
        <p:nvPicPr>
          <p:cNvPr id="210951" name="Picture 7" descr="sigma2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73675" y="2667000"/>
            <a:ext cx="1690688" cy="1692275"/>
          </a:xfrm>
          <a:prstGeom prst="rect">
            <a:avLst/>
          </a:prstGeom>
          <a:noFill/>
        </p:spPr>
      </p:pic>
      <p:pic>
        <p:nvPicPr>
          <p:cNvPr id="210952" name="Picture 8" descr="sigma5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64363" y="2667000"/>
            <a:ext cx="1692275" cy="1692275"/>
          </a:xfrm>
          <a:prstGeom prst="rect">
            <a:avLst/>
          </a:prstGeom>
          <a:noFill/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04800" y="4572004"/>
            <a:ext cx="8223250" cy="369888"/>
            <a:chOff x="1155" y="2095"/>
            <a:chExt cx="1616" cy="233"/>
          </a:xfrm>
        </p:grpSpPr>
        <p:sp>
          <p:nvSpPr>
            <p:cNvPr id="210954" name="Line 10"/>
            <p:cNvSpPr>
              <a:spLocks noChangeShapeType="1"/>
            </p:cNvSpPr>
            <p:nvPr/>
          </p:nvSpPr>
          <p:spPr bwMode="auto">
            <a:xfrm>
              <a:off x="1155" y="2126"/>
              <a:ext cx="161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10955" name="Text Box 11"/>
            <p:cNvSpPr txBox="1">
              <a:spLocks noChangeArrowheads="1"/>
            </p:cNvSpPr>
            <p:nvPr/>
          </p:nvSpPr>
          <p:spPr bwMode="auto">
            <a:xfrm>
              <a:off x="1677" y="2095"/>
              <a:ext cx="601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dirty="0">
                  <a:latin typeface="Times New Roman" pitchFamily="18" charset="0"/>
                </a:rPr>
                <a:t>Microscopic surface roughness</a:t>
              </a:r>
            </a:p>
          </p:txBody>
        </p:sp>
      </p:grpSp>
      <p:sp>
        <p:nvSpPr>
          <p:cNvPr id="13" name="Zástupný symbol pro zápatí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7381039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appearance and the </a:t>
            </a:r>
            <a:r>
              <a:rPr lang="cs-CZ" dirty="0"/>
              <a:t>BRDF</a:t>
            </a:r>
            <a:endParaRPr lang="en-US" sz="3200" dirty="0"/>
          </a:p>
        </p:txBody>
      </p:sp>
      <p:pic>
        <p:nvPicPr>
          <p:cNvPr id="208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14" y="2426247"/>
            <a:ext cx="264795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9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981" y="1797597"/>
            <a:ext cx="4943475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190968" y="5702847"/>
            <a:ext cx="166584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Appearance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3842120" y="5702847"/>
            <a:ext cx="48349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BRDF lobe 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(for four different viewing directions)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101352" y="6498957"/>
            <a:ext cx="74815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Souce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: Ngan et al. Experimental analysis of BRDF models, http://people.csail.mit.edu/addy/research/brdf/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466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673" y="1797597"/>
            <a:ext cx="4924425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appearance and the </a:t>
            </a:r>
            <a:r>
              <a:rPr lang="cs-CZ" dirty="0"/>
              <a:t>BRDF</a:t>
            </a:r>
            <a:endParaRPr lang="en-US" sz="32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1190968" y="5702847"/>
            <a:ext cx="166584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Appearance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3842120" y="5702847"/>
            <a:ext cx="48349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BRDF lobe 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(for four different viewing directions)</a:t>
            </a:r>
          </a:p>
        </p:txBody>
      </p:sp>
      <p:pic>
        <p:nvPicPr>
          <p:cNvPr id="2099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00" y="2426400"/>
            <a:ext cx="264795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101352" y="6498957"/>
            <a:ext cx="74815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Souce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: Ngan et al. Experimental analysis of BRDF models, http://people.csail.mit.edu/addy/research/brdf/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526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118" y="1769022"/>
            <a:ext cx="50292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14" y="2426247"/>
            <a:ext cx="264795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appearance and the </a:t>
            </a:r>
            <a:r>
              <a:rPr lang="cs-CZ" dirty="0"/>
              <a:t>BRDF</a:t>
            </a:r>
            <a:endParaRPr lang="en-US" sz="32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1190968" y="5702847"/>
            <a:ext cx="166584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Appearance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3842120" y="5702847"/>
            <a:ext cx="48349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BRDF lobe 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(for four different viewing directions)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101352" y="6498957"/>
            <a:ext cx="74815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Souce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: Ngan et al. Experimental analysis of BRDF models, http://people.csail.mit.edu/addy/research/brdf/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543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396" y="1788072"/>
            <a:ext cx="4924425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9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14" y="2426247"/>
            <a:ext cx="264795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appearance and the </a:t>
            </a:r>
            <a:r>
              <a:rPr lang="cs-CZ" dirty="0"/>
              <a:t>BRDF</a:t>
            </a:r>
            <a:endParaRPr lang="en-US" sz="32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1190968" y="5702847"/>
            <a:ext cx="166584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Appearance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3842120" y="5702847"/>
            <a:ext cx="48349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BRDF lobe 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(for four different viewing directions)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101352" y="6498957"/>
            <a:ext cx="74815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Souce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: Ngan et al. Experimental analysis of BRDF models, http://people.csail.mit.edu/addy/research/brdf/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501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BRDF</a:t>
            </a:r>
            <a:r>
              <a:rPr lang="en-US" dirty="0"/>
              <a:t> properties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/>
              <a:t>Helmholz</a:t>
            </a:r>
            <a:r>
              <a:rPr lang="cs-CZ" b="1" dirty="0"/>
              <a:t> reciprocit</a:t>
            </a:r>
            <a:r>
              <a:rPr lang="en-US" b="1" dirty="0"/>
              <a:t>y</a:t>
            </a:r>
            <a:r>
              <a:rPr lang="cs-CZ" dirty="0"/>
              <a:t> (</a:t>
            </a:r>
            <a:r>
              <a:rPr lang="en-US" dirty="0"/>
              <a:t>always holds in nature, a physically-plausible BRDF model must follow it</a:t>
            </a:r>
            <a:r>
              <a:rPr lang="cs-CZ" dirty="0"/>
              <a:t>)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</a:t>
            </a:r>
            <a:endParaRPr lang="en-US" altLang="en-US"/>
          </a:p>
        </p:txBody>
      </p:sp>
      <p:pic>
        <p:nvPicPr>
          <p:cNvPr id="1873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3628" y="3501009"/>
            <a:ext cx="6696744" cy="2632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6"/>
          <p:cNvGrpSpPr/>
          <p:nvPr/>
        </p:nvGrpSpPr>
        <p:grpSpPr>
          <a:xfrm>
            <a:off x="2483768" y="2564904"/>
            <a:ext cx="4176464" cy="792088"/>
            <a:chOff x="2483768" y="5332740"/>
            <a:chExt cx="4176464" cy="792088"/>
          </a:xfrm>
        </p:grpSpPr>
        <p:graphicFrame>
          <p:nvGraphicFramePr>
            <p:cNvPr id="8" name="Object 4"/>
            <p:cNvGraphicFramePr>
              <a:graphicFrameLocks noChangeAspect="1"/>
            </p:cNvGraphicFramePr>
            <p:nvPr/>
          </p:nvGraphicFramePr>
          <p:xfrm>
            <a:off x="2564929" y="5465763"/>
            <a:ext cx="3951287" cy="5254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7769" name="Rovnice" r:id="rId4" imgW="1714320" imgH="228600" progId="Equation.3">
                    <p:embed/>
                  </p:oleObj>
                </mc:Choice>
                <mc:Fallback>
                  <p:oleObj name="Rovnice" r:id="rId4" imgW="1714320" imgH="228600" progId="Equation.3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64929" y="5465763"/>
                          <a:ext cx="3951287" cy="5254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9050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Rectangle 8"/>
            <p:cNvSpPr/>
            <p:nvPr/>
          </p:nvSpPr>
          <p:spPr>
            <a:xfrm>
              <a:off x="2483768" y="5332740"/>
              <a:ext cx="4176464" cy="79208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BRDF</a:t>
            </a:r>
            <a:r>
              <a:rPr lang="en-US" dirty="0"/>
              <a:t> properties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147248" cy="4530725"/>
          </a:xfrm>
        </p:spPr>
        <p:txBody>
          <a:bodyPr/>
          <a:lstStyle/>
          <a:p>
            <a:r>
              <a:rPr lang="en-US" b="1" dirty="0"/>
              <a:t>Energy conservation</a:t>
            </a:r>
          </a:p>
          <a:p>
            <a:pPr lvl="1"/>
            <a:r>
              <a:rPr lang="en-US" dirty="0"/>
              <a:t>A patch of surface cannot reflect more light energy than it receives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</a:t>
            </a:r>
            <a:endParaRPr lang="en-US" altLang="en-US" dirty="0"/>
          </a:p>
        </p:txBody>
      </p:sp>
      <p:pic>
        <p:nvPicPr>
          <p:cNvPr id="124930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61387" t="22313" r="6373" b="52152"/>
          <a:stretch/>
        </p:blipFill>
        <p:spPr bwMode="auto">
          <a:xfrm>
            <a:off x="3275856" y="3759997"/>
            <a:ext cx="2566491" cy="1542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21552263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BRDF</a:t>
            </a:r>
            <a:r>
              <a:rPr lang="en-US" dirty="0"/>
              <a:t> </a:t>
            </a:r>
            <a:r>
              <a:rPr lang="cs-CZ" dirty="0"/>
              <a:t>(</a:t>
            </a:r>
            <a:r>
              <a:rPr lang="en-US" dirty="0" err="1"/>
              <a:t>a</a:t>
            </a:r>
            <a:r>
              <a:rPr lang="cs-CZ" dirty="0"/>
              <a:t>n)</a:t>
            </a:r>
            <a:r>
              <a:rPr lang="en-US" dirty="0"/>
              <a:t>isotropy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147248" cy="4530725"/>
          </a:xfrm>
        </p:spPr>
        <p:txBody>
          <a:bodyPr/>
          <a:lstStyle/>
          <a:p>
            <a:r>
              <a:rPr lang="en-US" b="1" dirty="0"/>
              <a:t>Isotropic </a:t>
            </a:r>
            <a:r>
              <a:rPr lang="cs-CZ" b="1" dirty="0"/>
              <a:t>BRDF</a:t>
            </a:r>
            <a:r>
              <a:rPr lang="cs-CZ" dirty="0"/>
              <a:t> = </a:t>
            </a:r>
            <a:r>
              <a:rPr lang="en-US" dirty="0"/>
              <a:t>invariant to a rotation around surface normal</a:t>
            </a:r>
            <a:endParaRPr lang="cs-CZ" dirty="0">
              <a:latin typeface="Times New Roman CE" charset="-18"/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</a:t>
            </a:r>
            <a:endParaRPr lang="en-US" altLang="en-US"/>
          </a:p>
        </p:txBody>
      </p:sp>
      <p:pic>
        <p:nvPicPr>
          <p:cNvPr id="1884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3701255"/>
            <a:ext cx="6732240" cy="2680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8419" name="Object 5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2614668"/>
              </p:ext>
            </p:extLst>
          </p:nvPr>
        </p:nvGraphicFramePr>
        <p:xfrm>
          <a:off x="1259632" y="2594099"/>
          <a:ext cx="6256338" cy="1050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793" name="Rovnice" r:id="rId4" imgW="2501640" imgH="457200" progId="Equation.3">
                  <p:embed/>
                </p:oleObj>
              </mc:Choice>
              <mc:Fallback>
                <p:oleObj name="Rovnice" r:id="rId4" imgW="2501640" imgH="457200" progId="Equation.3">
                  <p:embed/>
                  <p:pic>
                    <p:nvPicPr>
                      <p:cNvPr id="0" name="Object 5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632" y="2594099"/>
                        <a:ext cx="6256338" cy="1050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 – Basic </a:t>
            </a:r>
            <a:r>
              <a:rPr lang="en-US" dirty="0"/>
              <a:t>radiometric quantities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</a:t>
            </a:r>
            <a:endParaRPr lang="en-US" altLang="en-US"/>
          </a:p>
        </p:txBody>
      </p:sp>
      <p:grpSp>
        <p:nvGrpSpPr>
          <p:cNvPr id="7" name="Group 6"/>
          <p:cNvGrpSpPr/>
          <p:nvPr/>
        </p:nvGrpSpPr>
        <p:grpSpPr>
          <a:xfrm>
            <a:off x="323528" y="1837930"/>
            <a:ext cx="8629018" cy="2887214"/>
            <a:chOff x="395536" y="1772816"/>
            <a:chExt cx="8629018" cy="2887214"/>
          </a:xfrm>
        </p:grpSpPr>
        <p:pic>
          <p:nvPicPr>
            <p:cNvPr id="2836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1772816"/>
              <a:ext cx="8629018" cy="2887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8460432" y="3068960"/>
              <a:ext cx="564122" cy="15910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5" name="TextovéPole 4"/>
          <p:cNvSpPr txBox="1"/>
          <p:nvPr/>
        </p:nvSpPr>
        <p:spPr>
          <a:xfrm>
            <a:off x="6150206" y="5805264"/>
            <a:ext cx="25202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n-lt"/>
              </a:rPr>
              <a:t>Image: </a:t>
            </a:r>
            <a:r>
              <a:rPr lang="en-US" sz="1600" dirty="0" err="1">
                <a:latin typeface="+mn-lt"/>
              </a:rPr>
              <a:t>Wojciech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Jarosz</a:t>
            </a:r>
            <a:endParaRPr lang="cs-CZ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160958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Surfaces with anisotropic </a:t>
            </a:r>
            <a:r>
              <a:rPr lang="cs-CZ" dirty="0"/>
              <a:t>BRDF</a:t>
            </a:r>
            <a:endParaRPr lang="en-US" dirty="0"/>
          </a:p>
        </p:txBody>
      </p:sp>
      <p:pic>
        <p:nvPicPr>
          <p:cNvPr id="2324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4437112"/>
            <a:ext cx="1646237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245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1125538"/>
            <a:ext cx="4248150" cy="324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245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3800" y="1125538"/>
            <a:ext cx="3367088" cy="275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2458" name="Picture 10" descr="09F1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8538" y="4437112"/>
            <a:ext cx="25908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2460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21275" y="4186238"/>
            <a:ext cx="3843338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Zástupný symbol pro zápatí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</a:t>
            </a:r>
            <a:endParaRPr lang="en-US" altLang="en-US"/>
          </a:p>
        </p:txBody>
      </p:sp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Anisotropic </a:t>
            </a:r>
            <a:r>
              <a:rPr lang="cs-CZ" dirty="0"/>
              <a:t>BRDF</a:t>
            </a:r>
            <a:endParaRPr lang="en-US" dirty="0"/>
          </a:p>
        </p:txBody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Different microscopic roughness in different directions</a:t>
            </a:r>
            <a:r>
              <a:rPr lang="cs-CZ" dirty="0"/>
              <a:t> (</a:t>
            </a:r>
            <a:r>
              <a:rPr lang="en-US" dirty="0"/>
              <a:t>brushed metals</a:t>
            </a:r>
            <a:r>
              <a:rPr lang="cs-CZ" dirty="0"/>
              <a:t>, </a:t>
            </a:r>
            <a:r>
              <a:rPr lang="en-US" dirty="0"/>
              <a:t>fabrics</a:t>
            </a:r>
            <a:r>
              <a:rPr lang="cs-CZ" dirty="0"/>
              <a:t>, …) </a:t>
            </a:r>
          </a:p>
          <a:p>
            <a:endParaRPr lang="en-US" dirty="0"/>
          </a:p>
        </p:txBody>
      </p:sp>
      <p:pic>
        <p:nvPicPr>
          <p:cNvPr id="2334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645494"/>
            <a:ext cx="5616575" cy="387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</a:t>
            </a:r>
            <a:endParaRPr lang="en-US" altLang="en-US"/>
          </a:p>
        </p:txBody>
      </p:sp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Isotropic vs. anisotropic </a:t>
            </a:r>
            <a:r>
              <a:rPr lang="cs-CZ" dirty="0"/>
              <a:t>BRDF</a:t>
            </a:r>
            <a:endParaRPr lang="en-US" dirty="0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8507288" cy="4897437"/>
          </a:xfrm>
        </p:spPr>
        <p:txBody>
          <a:bodyPr/>
          <a:lstStyle/>
          <a:p>
            <a:r>
              <a:rPr lang="en-US" b="1" dirty="0"/>
              <a:t>Isotropic </a:t>
            </a:r>
            <a:r>
              <a:rPr lang="cs-CZ" dirty="0"/>
              <a:t>BRDF</a:t>
            </a:r>
            <a:r>
              <a:rPr lang="en-US" dirty="0"/>
              <a:t>s have only </a:t>
            </a:r>
            <a:r>
              <a:rPr lang="cs-CZ" dirty="0"/>
              <a:t>3 </a:t>
            </a:r>
            <a:r>
              <a:rPr lang="en-US" dirty="0"/>
              <a:t>degrees of freedom</a:t>
            </a:r>
            <a:endParaRPr lang="cs-CZ" b="1" dirty="0"/>
          </a:p>
          <a:p>
            <a:pPr lvl="1"/>
            <a:r>
              <a:rPr lang="en-US" dirty="0"/>
              <a:t>Instead of </a:t>
            </a:r>
            <a:r>
              <a:rPr lang="cs-CZ" dirty="0" err="1">
                <a:latin typeface="Symbol" pitchFamily="18" charset="2"/>
              </a:rPr>
              <a:t>f</a:t>
            </a:r>
            <a:r>
              <a:rPr lang="cs-CZ" baseline="-25000" dirty="0" err="1"/>
              <a:t>i</a:t>
            </a:r>
            <a:r>
              <a:rPr lang="cs-CZ" dirty="0"/>
              <a:t> a</a:t>
            </a:r>
            <a:r>
              <a:rPr lang="en-US" dirty="0" err="1"/>
              <a:t>nd</a:t>
            </a:r>
            <a:r>
              <a:rPr lang="cs-CZ" dirty="0"/>
              <a:t> </a:t>
            </a:r>
            <a:r>
              <a:rPr lang="cs-CZ" dirty="0" err="1">
                <a:latin typeface="Symbol" pitchFamily="18" charset="2"/>
              </a:rPr>
              <a:t>f</a:t>
            </a:r>
            <a:r>
              <a:rPr lang="cs-CZ" baseline="-25000" dirty="0" err="1"/>
              <a:t>o</a:t>
            </a:r>
            <a:r>
              <a:rPr lang="cs-CZ" dirty="0"/>
              <a:t> </a:t>
            </a:r>
            <a:r>
              <a:rPr lang="en-US" dirty="0"/>
              <a:t>it is enough to consider only </a:t>
            </a:r>
            <a:r>
              <a:rPr lang="cs-CZ" dirty="0" err="1">
                <a:latin typeface="Symbol" pitchFamily="18" charset="2"/>
              </a:rPr>
              <a:t>Df</a:t>
            </a:r>
            <a:r>
              <a:rPr lang="cs-CZ" dirty="0">
                <a:latin typeface="Symbol" pitchFamily="18" charset="2"/>
              </a:rPr>
              <a:t> = </a:t>
            </a:r>
            <a:r>
              <a:rPr lang="cs-CZ" dirty="0" err="1">
                <a:latin typeface="Symbol" pitchFamily="18" charset="2"/>
              </a:rPr>
              <a:t>f</a:t>
            </a:r>
            <a:r>
              <a:rPr lang="cs-CZ" baseline="-25000" dirty="0" err="1"/>
              <a:t>i</a:t>
            </a:r>
            <a:r>
              <a:rPr lang="cs-CZ" dirty="0"/>
              <a:t> – </a:t>
            </a:r>
            <a:r>
              <a:rPr lang="cs-CZ" dirty="0" err="1">
                <a:latin typeface="Symbol" pitchFamily="18" charset="2"/>
              </a:rPr>
              <a:t>f</a:t>
            </a:r>
            <a:r>
              <a:rPr lang="cs-CZ" baseline="-25000" dirty="0" err="1"/>
              <a:t>o</a:t>
            </a:r>
            <a:endParaRPr lang="cs-CZ" baseline="-25000" dirty="0"/>
          </a:p>
          <a:p>
            <a:pPr lvl="1"/>
            <a:r>
              <a:rPr lang="en-US" dirty="0"/>
              <a:t>But this is not enough to describe an anisotropic BRDF</a:t>
            </a:r>
            <a:endParaRPr lang="cs-CZ" dirty="0"/>
          </a:p>
          <a:p>
            <a:endParaRPr lang="cs-CZ" dirty="0"/>
          </a:p>
          <a:p>
            <a:r>
              <a:rPr lang="en-US" dirty="0"/>
              <a:t>Description of an </a:t>
            </a:r>
            <a:r>
              <a:rPr lang="en-US" b="1" dirty="0"/>
              <a:t>anisotropic </a:t>
            </a:r>
            <a:r>
              <a:rPr lang="en-US" dirty="0"/>
              <a:t>BRDF</a:t>
            </a:r>
            <a:endParaRPr lang="cs-CZ" dirty="0"/>
          </a:p>
          <a:p>
            <a:pPr lvl="1"/>
            <a:r>
              <a:rPr lang="cs-CZ" dirty="0" err="1">
                <a:latin typeface="Symbol" pitchFamily="18" charset="2"/>
              </a:rPr>
              <a:t>f</a:t>
            </a:r>
            <a:r>
              <a:rPr lang="cs-CZ" baseline="-25000" dirty="0" err="1"/>
              <a:t>i</a:t>
            </a:r>
            <a:r>
              <a:rPr lang="cs-CZ" dirty="0"/>
              <a:t> </a:t>
            </a:r>
            <a:r>
              <a:rPr lang="en-US" dirty="0"/>
              <a:t>and</a:t>
            </a:r>
            <a:r>
              <a:rPr lang="cs-CZ" dirty="0"/>
              <a:t> </a:t>
            </a:r>
            <a:r>
              <a:rPr lang="cs-CZ" dirty="0" err="1">
                <a:latin typeface="Symbol" pitchFamily="18" charset="2"/>
              </a:rPr>
              <a:t>f</a:t>
            </a:r>
            <a:r>
              <a:rPr lang="cs-CZ" baseline="-25000" dirty="0" err="1"/>
              <a:t>o</a:t>
            </a:r>
            <a:r>
              <a:rPr lang="cs-CZ" baseline="-25000" dirty="0"/>
              <a:t> </a:t>
            </a:r>
            <a:r>
              <a:rPr lang="en-US" dirty="0"/>
              <a:t>are expressed in a </a:t>
            </a:r>
            <a:r>
              <a:rPr lang="en-US" b="1" dirty="0"/>
              <a:t>local coordinate frame</a:t>
            </a:r>
            <a:r>
              <a:rPr lang="cs-CZ" dirty="0"/>
              <a:t> </a:t>
            </a:r>
            <a:r>
              <a:rPr lang="en-US" dirty="0"/>
              <a:t/>
            </a:r>
            <a:br>
              <a:rPr lang="en-US" dirty="0"/>
            </a:br>
            <a:r>
              <a:rPr lang="cs-CZ" dirty="0"/>
              <a:t>(</a:t>
            </a:r>
            <a:r>
              <a:rPr lang="cs-CZ" i="1" dirty="0"/>
              <a:t>U</a:t>
            </a:r>
            <a:r>
              <a:rPr lang="cs-CZ" dirty="0"/>
              <a:t>, </a:t>
            </a:r>
            <a:r>
              <a:rPr lang="cs-CZ" i="1" dirty="0"/>
              <a:t>V</a:t>
            </a:r>
            <a:r>
              <a:rPr lang="cs-CZ" dirty="0"/>
              <a:t>, </a:t>
            </a:r>
            <a:r>
              <a:rPr lang="cs-CZ" i="1" dirty="0"/>
              <a:t>N</a:t>
            </a:r>
            <a:r>
              <a:rPr lang="cs-CZ" dirty="0"/>
              <a:t>)</a:t>
            </a:r>
          </a:p>
          <a:p>
            <a:pPr lvl="2"/>
            <a:r>
              <a:rPr lang="cs-CZ" i="1" dirty="0"/>
              <a:t>U</a:t>
            </a:r>
            <a:r>
              <a:rPr lang="cs-CZ" dirty="0"/>
              <a:t> … </a:t>
            </a:r>
            <a:r>
              <a:rPr lang="en-US" dirty="0"/>
              <a:t>tangent</a:t>
            </a:r>
            <a:r>
              <a:rPr lang="cs-CZ" dirty="0"/>
              <a:t> – </a:t>
            </a:r>
            <a:r>
              <a:rPr lang="en-US" dirty="0"/>
              <a:t>e.g. the direction of brushing</a:t>
            </a:r>
            <a:endParaRPr lang="cs-CZ" dirty="0"/>
          </a:p>
          <a:p>
            <a:pPr lvl="2"/>
            <a:r>
              <a:rPr lang="cs-CZ" i="1" dirty="0"/>
              <a:t>V</a:t>
            </a:r>
            <a:r>
              <a:rPr lang="cs-CZ" dirty="0"/>
              <a:t> … </a:t>
            </a:r>
            <a:r>
              <a:rPr lang="en-US" dirty="0"/>
              <a:t>binormal</a:t>
            </a:r>
            <a:endParaRPr lang="cs-CZ" dirty="0"/>
          </a:p>
          <a:p>
            <a:pPr lvl="2"/>
            <a:r>
              <a:rPr lang="cs-CZ" i="1" dirty="0"/>
              <a:t>N</a:t>
            </a:r>
            <a:r>
              <a:rPr lang="cs-CZ" dirty="0"/>
              <a:t> … </a:t>
            </a:r>
            <a:r>
              <a:rPr lang="en-US" dirty="0"/>
              <a:t>surface normal</a:t>
            </a:r>
            <a:r>
              <a:rPr lang="cs-CZ" dirty="0"/>
              <a:t> … </a:t>
            </a:r>
            <a:r>
              <a:rPr lang="en-US" dirty="0"/>
              <a:t>the </a:t>
            </a:r>
            <a:r>
              <a:rPr lang="cs-CZ" i="1" dirty="0"/>
              <a:t>Z</a:t>
            </a:r>
            <a:r>
              <a:rPr lang="cs-CZ" dirty="0"/>
              <a:t> </a:t>
            </a:r>
            <a:r>
              <a:rPr lang="en-US" dirty="0"/>
              <a:t>axis of the local coordinate frame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</a:t>
            </a:r>
            <a:endParaRPr lang="en-US" altLang="en-US"/>
          </a:p>
        </p:txBody>
      </p:sp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Reflection equation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56792"/>
            <a:ext cx="8291264" cy="4574133"/>
          </a:xfrm>
        </p:spPr>
        <p:txBody>
          <a:bodyPr/>
          <a:lstStyle/>
          <a:p>
            <a:r>
              <a:rPr lang="en-US" dirty="0"/>
              <a:t>A.k.a. reflectance</a:t>
            </a:r>
            <a:r>
              <a:rPr lang="cs-CZ" dirty="0"/>
              <a:t> </a:t>
            </a:r>
            <a:r>
              <a:rPr lang="en-US" dirty="0"/>
              <a:t>equation, illumination integral, </a:t>
            </a:r>
            <a:r>
              <a:rPr lang="cs-CZ" dirty="0"/>
              <a:t>OVTIGRE </a:t>
            </a:r>
            <a:r>
              <a:rPr lang="cs-CZ" sz="2200" dirty="0"/>
              <a:t>(“</a:t>
            </a:r>
            <a:r>
              <a:rPr lang="en-US" sz="2200" dirty="0"/>
              <a:t>outgoing, vacuum, time-invariant, gray radiance equation</a:t>
            </a:r>
            <a:r>
              <a:rPr lang="cs-CZ" sz="2200" dirty="0"/>
              <a:t>”)</a:t>
            </a:r>
          </a:p>
          <a:p>
            <a:endParaRPr lang="cs-CZ" dirty="0"/>
          </a:p>
          <a:p>
            <a:r>
              <a:rPr lang="en-US" dirty="0"/>
              <a:t>“How much </a:t>
            </a:r>
            <a:r>
              <a:rPr lang="en-US" b="1" dirty="0"/>
              <a:t>total </a:t>
            </a:r>
            <a:r>
              <a:rPr lang="en-US" dirty="0"/>
              <a:t>light gets reflected in the direction </a:t>
            </a:r>
            <a:r>
              <a:rPr lang="cs-CZ" dirty="0" err="1">
                <a:latin typeface="Symbol" pitchFamily="18" charset="2"/>
              </a:rPr>
              <a:t>w</a:t>
            </a:r>
            <a:r>
              <a:rPr lang="cs-CZ" baseline="-25000" dirty="0" err="1"/>
              <a:t>o</a:t>
            </a:r>
            <a:r>
              <a:rPr lang="cs-CZ" dirty="0"/>
              <a:t>?“</a:t>
            </a:r>
            <a:br>
              <a:rPr lang="cs-CZ" dirty="0"/>
            </a:br>
            <a:endParaRPr lang="cs-CZ" dirty="0"/>
          </a:p>
          <a:p>
            <a:r>
              <a:rPr lang="en-US" dirty="0"/>
              <a:t>From the definition of the </a:t>
            </a:r>
            <a:r>
              <a:rPr lang="cs-CZ" dirty="0"/>
              <a:t>BRDF</a:t>
            </a:r>
            <a:r>
              <a:rPr lang="en-US" dirty="0"/>
              <a:t>, we have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en-US" dirty="0"/>
          </a:p>
        </p:txBody>
      </p:sp>
      <p:graphicFrame>
        <p:nvGraphicFramePr>
          <p:cNvPr id="13107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0051809"/>
              </p:ext>
            </p:extLst>
          </p:nvPr>
        </p:nvGraphicFramePr>
        <p:xfrm>
          <a:off x="1691680" y="4653136"/>
          <a:ext cx="5826125" cy="52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680" name="Rovnice" r:id="rId3" imgW="2527200" imgH="228600" progId="Equation.3">
                  <p:embed/>
                </p:oleObj>
              </mc:Choice>
              <mc:Fallback>
                <p:oleObj name="Rovnice" r:id="rId3" imgW="2527200" imgH="2286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1680" y="4653136"/>
                        <a:ext cx="5826125" cy="525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</a:t>
            </a:r>
            <a:endParaRPr lang="en-US" altLang="en-US"/>
          </a:p>
        </p:txBody>
      </p:sp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Reflection equation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72816"/>
            <a:ext cx="8507288" cy="4358109"/>
          </a:xfrm>
        </p:spPr>
        <p:txBody>
          <a:bodyPr/>
          <a:lstStyle/>
          <a:p>
            <a:r>
              <a:rPr lang="en-US" dirty="0"/>
              <a:t>Total reflected radiance: integrate contributions of incident radiance, weighted by the BRDF, over the hemisphere 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en-US" dirty="0"/>
          </a:p>
        </p:txBody>
      </p:sp>
      <p:pic>
        <p:nvPicPr>
          <p:cNvPr id="5" name="Picture 8" descr="world_sampl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5608" y="0"/>
            <a:ext cx="3528392" cy="1764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9149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3501141"/>
              </p:ext>
            </p:extLst>
          </p:nvPr>
        </p:nvGraphicFramePr>
        <p:xfrm>
          <a:off x="1585913" y="2741613"/>
          <a:ext cx="6129337" cy="903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799" name="Rovnice" r:id="rId4" imgW="2666880" imgH="393480" progId="Equation.3">
                  <p:embed/>
                </p:oleObj>
              </mc:Choice>
              <mc:Fallback>
                <p:oleObj name="Rovnice" r:id="rId4" imgW="26668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5913" y="2741613"/>
                        <a:ext cx="6129337" cy="903287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0" name="Straight Arrow Connector 94"/>
          <p:cNvCxnSpPr/>
          <p:nvPr/>
        </p:nvCxnSpPr>
        <p:spPr>
          <a:xfrm flipV="1">
            <a:off x="1979712" y="3462333"/>
            <a:ext cx="792088" cy="4320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95"/>
          <p:cNvSpPr txBox="1"/>
          <p:nvPr/>
        </p:nvSpPr>
        <p:spPr>
          <a:xfrm>
            <a:off x="-108520" y="3790201"/>
            <a:ext cx="33843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dirty="0">
                <a:latin typeface="+mn-lt"/>
              </a:rPr>
              <a:t>upper hemisphere over x</a:t>
            </a:r>
            <a:endParaRPr lang="cs-CZ" sz="2200" dirty="0">
              <a:latin typeface="+mn-lt"/>
            </a:endParaRPr>
          </a:p>
        </p:txBody>
      </p:sp>
      <p:sp>
        <p:nvSpPr>
          <p:cNvPr id="44" name="Zástupný symbol pro zápatí 4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</a:t>
            </a:r>
            <a:endParaRPr lang="en-US" altLang="en-US" dirty="0"/>
          </a:p>
        </p:txBody>
      </p:sp>
      <p:pic>
        <p:nvPicPr>
          <p:cNvPr id="30" name="Picture 2" descr="https://i.gyazo.com/9649b4f51448318fc66f7a026e6c01a4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" t="13290" r="72432" b="37659"/>
          <a:stretch/>
        </p:blipFill>
        <p:spPr bwMode="auto">
          <a:xfrm>
            <a:off x="971600" y="4280650"/>
            <a:ext cx="1512168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Straight Arrow Connector 94"/>
          <p:cNvCxnSpPr/>
          <p:nvPr/>
        </p:nvCxnSpPr>
        <p:spPr>
          <a:xfrm flipV="1">
            <a:off x="3851920" y="3462333"/>
            <a:ext cx="0" cy="90277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94"/>
          <p:cNvCxnSpPr>
            <a:stCxn id="29" idx="0"/>
          </p:cNvCxnSpPr>
          <p:nvPr/>
        </p:nvCxnSpPr>
        <p:spPr>
          <a:xfrm flipH="1" flipV="1">
            <a:off x="5292080" y="3462333"/>
            <a:ext cx="1" cy="95091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94"/>
          <p:cNvCxnSpPr/>
          <p:nvPr/>
        </p:nvCxnSpPr>
        <p:spPr>
          <a:xfrm flipV="1">
            <a:off x="6732240" y="3462333"/>
            <a:ext cx="0" cy="90277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ovéPole 7"/>
              <p:cNvSpPr txBox="1"/>
              <p:nvPr/>
            </p:nvSpPr>
            <p:spPr>
              <a:xfrm>
                <a:off x="2483768" y="4581128"/>
                <a:ext cx="1074590" cy="9803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2200" i="1" smtClean="0">
                              <a:latin typeface="Cambria Math"/>
                            </a:rPr>
                          </m:ctrlPr>
                        </m:naryPr>
                        <m:sub/>
                        <m:sup/>
                        <m:e/>
                      </m:nary>
                    </m:oMath>
                  </m:oMathPara>
                </a14:m>
                <a:endParaRPr lang="en-US" sz="2200" dirty="0">
                  <a:latin typeface="+mn-lt"/>
                </a:endParaRPr>
              </a:p>
            </p:txBody>
          </p:sp>
        </mc:Choice>
        <mc:Fallback xmlns="">
          <p:sp>
            <p:nvSpPr>
              <p:cNvPr id="8" name="TextovéPol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3768" y="4581128"/>
                <a:ext cx="1074590" cy="980397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" descr="https://i.gyazo.com/9649b4f51448318fc66f7a026e6c01a4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47" t="20128" r="26435" b="56397"/>
          <a:stretch/>
        </p:blipFill>
        <p:spPr bwMode="auto">
          <a:xfrm>
            <a:off x="3131841" y="4413250"/>
            <a:ext cx="4320479" cy="137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00D1B7B-D311-4DFE-82DC-B3CF2301DAB5}"/>
              </a:ext>
            </a:extLst>
          </p:cNvPr>
          <p:cNvSpPr txBox="1"/>
          <p:nvPr/>
        </p:nvSpPr>
        <p:spPr>
          <a:xfrm flipH="1">
            <a:off x="5436096" y="4730528"/>
            <a:ext cx="47068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+mn-lt"/>
              </a:rPr>
              <a:t>FIX THIS</a:t>
            </a:r>
          </a:p>
        </p:txBody>
      </p:sp>
    </p:spTree>
    <p:extLst>
      <p:ext uri="{BB962C8B-B14F-4D97-AF65-F5344CB8AC3E}">
        <p14:creationId xmlns:p14="http://schemas.microsoft.com/office/powerpoint/2010/main" val="397101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Reflection equation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Evaluating the reflectance equation renders images!!!</a:t>
            </a:r>
          </a:p>
          <a:p>
            <a:pPr lvl="1"/>
            <a:endParaRPr lang="cs-CZ" dirty="0"/>
          </a:p>
          <a:p>
            <a:pPr lvl="1"/>
            <a:r>
              <a:rPr lang="en-US" dirty="0"/>
              <a:t>Direct illumination</a:t>
            </a:r>
            <a:endParaRPr lang="cs-CZ" dirty="0"/>
          </a:p>
          <a:p>
            <a:pPr lvl="2"/>
            <a:r>
              <a:rPr lang="en-US" dirty="0"/>
              <a:t>Environment maps</a:t>
            </a:r>
            <a:endParaRPr lang="cs-CZ" dirty="0"/>
          </a:p>
          <a:p>
            <a:pPr lvl="2"/>
            <a:r>
              <a:rPr lang="en-US" dirty="0"/>
              <a:t>Area light sources</a:t>
            </a:r>
            <a:endParaRPr lang="cs-CZ" dirty="0"/>
          </a:p>
          <a:p>
            <a:pPr lvl="2"/>
            <a:r>
              <a:rPr lang="en-US" dirty="0"/>
              <a:t>etc.</a:t>
            </a:r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</a:t>
            </a:r>
            <a:endParaRPr lang="en-US" altLang="en-US"/>
          </a:p>
        </p:txBody>
      </p:sp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conservation – More rigorous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147248" cy="4530725"/>
          </a:xfrm>
        </p:spPr>
        <p:txBody>
          <a:bodyPr/>
          <a:lstStyle/>
          <a:p>
            <a:r>
              <a:rPr lang="en-US" dirty="0"/>
              <a:t>Reflected flux per unit area </a:t>
            </a:r>
            <a:r>
              <a:rPr lang="cs-CZ" dirty="0"/>
              <a:t>(</a:t>
            </a:r>
            <a:r>
              <a:rPr lang="en-US" dirty="0"/>
              <a:t>i.e. radiosity </a:t>
            </a:r>
            <a:r>
              <a:rPr lang="cs-CZ" i="1" dirty="0"/>
              <a:t>B</a:t>
            </a:r>
            <a:r>
              <a:rPr lang="cs-CZ" dirty="0"/>
              <a:t>) </a:t>
            </a:r>
            <a:r>
              <a:rPr lang="en-US" dirty="0"/>
              <a:t>cannot be larger than the incoming flux per unit surface area </a:t>
            </a:r>
            <a:r>
              <a:rPr lang="cs-CZ" dirty="0"/>
              <a:t>(</a:t>
            </a:r>
            <a:r>
              <a:rPr lang="en-US" dirty="0"/>
              <a:t>i.e. irradiance </a:t>
            </a:r>
            <a:r>
              <a:rPr lang="cs-CZ" i="1" dirty="0"/>
              <a:t>E</a:t>
            </a:r>
            <a:r>
              <a:rPr lang="cs-CZ" dirty="0"/>
              <a:t>).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</a:t>
            </a:r>
            <a:endParaRPr lang="en-US" altLang="en-US" dirty="0"/>
          </a:p>
        </p:txBody>
      </p:sp>
      <p:graphicFrame>
        <p:nvGraphicFramePr>
          <p:cNvPr id="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1733832"/>
              </p:ext>
            </p:extLst>
          </p:nvPr>
        </p:nvGraphicFramePr>
        <p:xfrm>
          <a:off x="896938" y="3429000"/>
          <a:ext cx="6196012" cy="264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55" name="Rovnice" r:id="rId3" imgW="3098520" imgH="1320480" progId="Equation.3">
                  <p:embed/>
                </p:oleObj>
              </mc:Choice>
              <mc:Fallback>
                <p:oleObj name="Rovnice" r:id="rId3" imgW="3098520" imgH="1320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6938" y="3429000"/>
                        <a:ext cx="6196012" cy="264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4930" name="Picture 2"/>
          <p:cNvPicPr>
            <a:picLocks noChangeAspect="1" noChangeArrowheads="1"/>
          </p:cNvPicPr>
          <p:nvPr/>
        </p:nvPicPr>
        <p:blipFill rotWithShape="1">
          <a:blip r:embed="rId5" cstate="print"/>
          <a:srcRect l="61387" t="22313" r="6373" b="52152"/>
          <a:stretch/>
        </p:blipFill>
        <p:spPr bwMode="auto">
          <a:xfrm>
            <a:off x="6156176" y="2988685"/>
            <a:ext cx="2566491" cy="1542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86194582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Reflectance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8229600" cy="4606925"/>
          </a:xfrm>
        </p:spPr>
        <p:txBody>
          <a:bodyPr/>
          <a:lstStyle/>
          <a:p>
            <a:r>
              <a:rPr lang="en-US" dirty="0"/>
              <a:t>Ratio of the </a:t>
            </a:r>
            <a:r>
              <a:rPr lang="en-US" b="1" dirty="0"/>
              <a:t>incoming</a:t>
            </a:r>
            <a:r>
              <a:rPr lang="en-US" dirty="0"/>
              <a:t> and </a:t>
            </a:r>
            <a:r>
              <a:rPr lang="en-US" b="1" dirty="0"/>
              <a:t>outgoing flux</a:t>
            </a:r>
            <a:endParaRPr lang="cs-CZ" b="1" dirty="0"/>
          </a:p>
          <a:p>
            <a:pPr lvl="1"/>
            <a:r>
              <a:rPr lang="cs-CZ" dirty="0" err="1"/>
              <a:t>A.k.a</a:t>
            </a:r>
            <a:r>
              <a:rPr lang="cs-CZ" dirty="0"/>
              <a:t>. „albedo“ (</a:t>
            </a:r>
            <a:r>
              <a:rPr lang="en-US" dirty="0"/>
              <a:t>used mostly for diffuse reflection</a:t>
            </a:r>
            <a:r>
              <a:rPr lang="cs-CZ" dirty="0"/>
              <a:t>)</a:t>
            </a:r>
          </a:p>
          <a:p>
            <a:endParaRPr lang="cs-CZ" dirty="0"/>
          </a:p>
          <a:p>
            <a:r>
              <a:rPr lang="en-US" b="1" dirty="0"/>
              <a:t>Hemispherical</a:t>
            </a:r>
            <a:r>
              <a:rPr lang="cs-CZ" b="1" dirty="0"/>
              <a:t>-</a:t>
            </a:r>
            <a:r>
              <a:rPr lang="en-US" b="1" dirty="0"/>
              <a:t>hemispherical </a:t>
            </a:r>
            <a:r>
              <a:rPr lang="en-US" dirty="0"/>
              <a:t>reflectance</a:t>
            </a:r>
            <a:endParaRPr lang="cs-CZ" dirty="0"/>
          </a:p>
          <a:p>
            <a:pPr lvl="1"/>
            <a:r>
              <a:rPr lang="en-US" dirty="0"/>
              <a:t>See the “Energy conservation” slide</a:t>
            </a:r>
            <a:endParaRPr lang="cs-CZ" dirty="0"/>
          </a:p>
          <a:p>
            <a:pPr lvl="1"/>
            <a:endParaRPr lang="cs-CZ" dirty="0"/>
          </a:p>
          <a:p>
            <a:r>
              <a:rPr lang="en-US" b="1" dirty="0"/>
              <a:t>Hemispherical</a:t>
            </a:r>
            <a:r>
              <a:rPr lang="cs-CZ" b="1" dirty="0"/>
              <a:t>-</a:t>
            </a:r>
            <a:r>
              <a:rPr lang="en-US" b="1" dirty="0"/>
              <a:t>directional</a:t>
            </a:r>
            <a:r>
              <a:rPr lang="cs-CZ" dirty="0"/>
              <a:t> </a:t>
            </a:r>
            <a:r>
              <a:rPr lang="en-US" dirty="0"/>
              <a:t>reflectance</a:t>
            </a:r>
            <a:endParaRPr lang="cs-CZ" dirty="0"/>
          </a:p>
          <a:p>
            <a:pPr lvl="1"/>
            <a:r>
              <a:rPr lang="en-US" dirty="0"/>
              <a:t>The amount of light that gets reflected in direction </a:t>
            </a:r>
            <a:r>
              <a:rPr lang="cs-CZ" dirty="0" err="1">
                <a:latin typeface="Symbol" pitchFamily="18" charset="2"/>
              </a:rPr>
              <a:t>w</a:t>
            </a:r>
            <a:r>
              <a:rPr lang="cs-CZ" baseline="-25000" dirty="0" err="1"/>
              <a:t>o</a:t>
            </a:r>
            <a:r>
              <a:rPr lang="cs-CZ" baseline="-25000" dirty="0"/>
              <a:t>  </a:t>
            </a:r>
            <a:r>
              <a:rPr lang="en-US" dirty="0"/>
              <a:t>when illuminated by the unit, uniform incoming radiance</a:t>
            </a:r>
            <a:r>
              <a:rPr lang="cs-CZ" dirty="0"/>
              <a:t>.</a:t>
            </a:r>
          </a:p>
        </p:txBody>
      </p:sp>
      <p:graphicFrame>
        <p:nvGraphicFramePr>
          <p:cNvPr id="11469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8989834"/>
              </p:ext>
            </p:extLst>
          </p:nvPr>
        </p:nvGraphicFramePr>
        <p:xfrm>
          <a:off x="1463675" y="5445125"/>
          <a:ext cx="6026150" cy="903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960" name="Rovnice" r:id="rId3" imgW="2616120" imgH="393480" progId="Equation.3">
                  <p:embed/>
                </p:oleObj>
              </mc:Choice>
              <mc:Fallback>
                <p:oleObj name="Rovnice" r:id="rId3" imgW="2616120" imgH="39348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3675" y="5445125"/>
                        <a:ext cx="6026150" cy="903288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</a:t>
            </a:r>
            <a:endParaRPr lang="en-US" altLang="en-US"/>
          </a:p>
        </p:txBody>
      </p:sp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Hemispherical-directional reflectance</a:t>
            </a:r>
            <a:endParaRPr lang="cs-CZ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8229600" cy="4825007"/>
          </a:xfrm>
        </p:spPr>
        <p:txBody>
          <a:bodyPr/>
          <a:lstStyle/>
          <a:p>
            <a:r>
              <a:rPr lang="en-US" sz="2600" dirty="0"/>
              <a:t>Nonnegative</a:t>
            </a:r>
            <a:endParaRPr lang="cs-CZ" sz="2600" dirty="0"/>
          </a:p>
          <a:p>
            <a:r>
              <a:rPr lang="en-US" sz="2600" dirty="0"/>
              <a:t>Less than or equal to </a:t>
            </a:r>
            <a:r>
              <a:rPr lang="cs-CZ" sz="2600" dirty="0"/>
              <a:t>1</a:t>
            </a:r>
            <a:r>
              <a:rPr lang="en-US" sz="2600" dirty="0"/>
              <a:t> </a:t>
            </a:r>
            <a:r>
              <a:rPr lang="cs-CZ" sz="2600" dirty="0"/>
              <a:t/>
            </a:r>
            <a:br>
              <a:rPr lang="cs-CZ" sz="2600" dirty="0"/>
            </a:br>
            <a:r>
              <a:rPr lang="en-US" sz="2600" dirty="0"/>
              <a:t>(energy conservation</a:t>
            </a:r>
            <a:r>
              <a:rPr lang="cs-CZ" sz="2600" dirty="0"/>
              <a:t>)</a:t>
            </a:r>
          </a:p>
          <a:p>
            <a:pPr lvl="1"/>
            <a:endParaRPr lang="cs-CZ" sz="2400" dirty="0"/>
          </a:p>
          <a:p>
            <a:r>
              <a:rPr lang="en-US" sz="2600" dirty="0"/>
              <a:t>Equal to </a:t>
            </a:r>
            <a:r>
              <a:rPr lang="en-US" sz="2600" b="1" dirty="0"/>
              <a:t>directional-hemispherical reflectance</a:t>
            </a:r>
            <a:endParaRPr lang="cs-CZ" sz="2600" b="1" dirty="0"/>
          </a:p>
          <a:p>
            <a:pPr lvl="1"/>
            <a:r>
              <a:rPr lang="en-US" dirty="0"/>
              <a:t>What is the percentage of the energy coming from the incoming direction </a:t>
            </a:r>
            <a:r>
              <a:rPr lang="cs-CZ" dirty="0" err="1">
                <a:latin typeface="Symbol" pitchFamily="18" charset="2"/>
              </a:rPr>
              <a:t>w</a:t>
            </a:r>
            <a:r>
              <a:rPr lang="cs-CZ" baseline="-25000" dirty="0" err="1"/>
              <a:t>i</a:t>
            </a:r>
            <a:r>
              <a:rPr lang="cs-CZ" dirty="0"/>
              <a:t> </a:t>
            </a:r>
            <a:r>
              <a:rPr lang="en-US" dirty="0"/>
              <a:t>that gets reflected </a:t>
            </a:r>
            <a:r>
              <a:rPr lang="cs-CZ" dirty="0"/>
              <a:t>(</a:t>
            </a:r>
            <a:r>
              <a:rPr lang="en-US" dirty="0"/>
              <a:t>to any direction</a:t>
            </a:r>
            <a:r>
              <a:rPr lang="cs-CZ" dirty="0"/>
              <a:t>)?“</a:t>
            </a:r>
          </a:p>
          <a:p>
            <a:pPr lvl="1"/>
            <a:r>
              <a:rPr lang="en-US" dirty="0"/>
              <a:t>Equality follows from the </a:t>
            </a:r>
            <a:r>
              <a:rPr lang="cs-CZ" dirty="0" err="1"/>
              <a:t>Helmholz</a:t>
            </a:r>
            <a:r>
              <a:rPr lang="en-US" dirty="0"/>
              <a:t> reciprocity</a:t>
            </a:r>
            <a:endParaRPr lang="cs-CZ" dirty="0"/>
          </a:p>
          <a:p>
            <a:pPr lvl="1"/>
            <a:endParaRPr lang="en-US" sz="2400" dirty="0"/>
          </a:p>
        </p:txBody>
      </p:sp>
      <p:graphicFrame>
        <p:nvGraphicFramePr>
          <p:cNvPr id="192516" name="Object 4"/>
          <p:cNvGraphicFramePr>
            <a:graphicFrameLocks noChangeAspect="1"/>
          </p:cNvGraphicFramePr>
          <p:nvPr/>
        </p:nvGraphicFramePr>
        <p:xfrm>
          <a:off x="4542383" y="1772816"/>
          <a:ext cx="1901825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984" name="Rovnice" r:id="rId3" imgW="825480" imgH="228600" progId="Equation.3">
                  <p:embed/>
                </p:oleObj>
              </mc:Choice>
              <mc:Fallback>
                <p:oleObj name="Rovnice" r:id="rId3" imgW="825480" imgH="2286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2383" y="1772816"/>
                        <a:ext cx="1901825" cy="523875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</a:t>
            </a:r>
            <a:endParaRPr lang="en-US" altLang="en-US"/>
          </a:p>
        </p:txBody>
      </p:sp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</a:t>
            </a:r>
            <a:endParaRPr lang="en-US" altLang="en-US"/>
          </a:p>
        </p:txBody>
      </p:sp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7064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Interaction of light with a surface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1484313"/>
            <a:ext cx="8229600" cy="4646612"/>
          </a:xfrm>
        </p:spPr>
        <p:txBody>
          <a:bodyPr/>
          <a:lstStyle/>
          <a:p>
            <a:r>
              <a:rPr lang="en-US" dirty="0"/>
              <a:t>Absorption</a:t>
            </a:r>
          </a:p>
          <a:p>
            <a:r>
              <a:rPr lang="en-US" dirty="0"/>
              <a:t>Reflection</a:t>
            </a:r>
            <a:endParaRPr lang="cs-CZ" dirty="0"/>
          </a:p>
          <a:p>
            <a:r>
              <a:rPr lang="en-US" dirty="0"/>
              <a:t>Transmission / refraction</a:t>
            </a:r>
            <a:endParaRPr lang="cs-CZ" dirty="0"/>
          </a:p>
          <a:p>
            <a:pPr>
              <a:buNone/>
            </a:pPr>
            <a:endParaRPr lang="cs-CZ" dirty="0"/>
          </a:p>
          <a:p>
            <a:r>
              <a:rPr lang="en-US" dirty="0"/>
              <a:t>Reflective properties of materials determine</a:t>
            </a:r>
            <a:endParaRPr lang="cs-CZ" dirty="0"/>
          </a:p>
          <a:p>
            <a:pPr lvl="1"/>
            <a:endParaRPr lang="en-US" dirty="0"/>
          </a:p>
          <a:p>
            <a:pPr lvl="1"/>
            <a:r>
              <a:rPr lang="en-US" dirty="0"/>
              <a:t>the relation of </a:t>
            </a:r>
            <a:r>
              <a:rPr lang="en-US" b="1" dirty="0"/>
              <a:t>reflected </a:t>
            </a:r>
            <a:r>
              <a:rPr lang="en-US" dirty="0"/>
              <a:t>radiance </a:t>
            </a:r>
            <a:r>
              <a:rPr lang="cs-CZ" i="1" dirty="0" err="1"/>
              <a:t>L</a:t>
            </a:r>
            <a:r>
              <a:rPr lang="cs-CZ" baseline="-25000" dirty="0" err="1"/>
              <a:t>r</a:t>
            </a:r>
            <a:r>
              <a:rPr lang="cs-CZ" i="1" baseline="30000" dirty="0"/>
              <a:t> </a:t>
            </a:r>
            <a:r>
              <a:rPr lang="en-US" dirty="0"/>
              <a:t>to </a:t>
            </a:r>
            <a:r>
              <a:rPr lang="en-US" b="1" dirty="0"/>
              <a:t>incoming </a:t>
            </a:r>
            <a:r>
              <a:rPr lang="en-US" dirty="0"/>
              <a:t>radiance </a:t>
            </a:r>
            <a:r>
              <a:rPr lang="cs-CZ" i="1" dirty="0" err="1"/>
              <a:t>L</a:t>
            </a:r>
            <a:r>
              <a:rPr lang="cs-CZ" baseline="-25000" dirty="0" err="1"/>
              <a:t>i</a:t>
            </a:r>
            <a:r>
              <a:rPr lang="cs-CZ" dirty="0"/>
              <a:t> </a:t>
            </a:r>
            <a:r>
              <a:rPr lang="en-US" dirty="0"/>
              <a:t>, and therefore</a:t>
            </a:r>
            <a:r>
              <a:rPr lang="cs-CZ" dirty="0"/>
              <a:t>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the </a:t>
            </a:r>
            <a:r>
              <a:rPr lang="en-US" b="1" dirty="0"/>
              <a:t>appearance</a:t>
            </a:r>
            <a:r>
              <a:rPr lang="en-US" dirty="0"/>
              <a:t> of the object</a:t>
            </a:r>
            <a:r>
              <a:rPr lang="cs-CZ" dirty="0"/>
              <a:t>: </a:t>
            </a:r>
            <a:r>
              <a:rPr lang="en-US" dirty="0"/>
              <a:t>color, glossiness, etc.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</a:t>
            </a:r>
            <a:endParaRPr lang="en-US" altLang="en-US"/>
          </a:p>
        </p:txBody>
      </p:sp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</a:t>
            </a:r>
            <a:endParaRPr lang="en-US" altLang="en-US"/>
          </a:p>
        </p:txBody>
      </p:sp>
      <p:sp>
        <p:nvSpPr>
          <p:cNvPr id="9" name="Obdélník 8"/>
          <p:cNvSpPr/>
          <p:nvPr/>
        </p:nvSpPr>
        <p:spPr>
          <a:xfrm>
            <a:off x="0" y="0"/>
            <a:ext cx="9144000" cy="11967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26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1006" y="0"/>
            <a:ext cx="525328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BRDF</a:t>
            </a:r>
            <a:r>
              <a:rPr lang="en-US" dirty="0"/>
              <a:t> components</a:t>
            </a:r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33124" name="Picture 4" descr="figure_brdf_components"/>
          <p:cNvPicPr>
            <a:picLocks noChangeAspect="1" noChangeArrowheads="1"/>
          </p:cNvPicPr>
          <p:nvPr/>
        </p:nvPicPr>
        <p:blipFill>
          <a:blip r:embed="rId2" cstate="print"/>
          <a:srcRect b="10520"/>
          <a:stretch>
            <a:fillRect/>
          </a:stretch>
        </p:blipFill>
        <p:spPr bwMode="auto">
          <a:xfrm>
            <a:off x="323850" y="1556792"/>
            <a:ext cx="8496300" cy="208813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23528" y="3716933"/>
            <a:ext cx="18357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n-lt"/>
              </a:rPr>
              <a:t>General </a:t>
            </a:r>
            <a:r>
              <a:rPr lang="cs-CZ" sz="2000" dirty="0">
                <a:latin typeface="+mn-lt"/>
              </a:rPr>
              <a:t>BRDF</a:t>
            </a:r>
            <a:endParaRPr lang="en-US" sz="2000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99792" y="3716933"/>
            <a:ext cx="1944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+mn-lt"/>
              </a:rPr>
              <a:t>Ideal diffuse</a:t>
            </a:r>
          </a:p>
          <a:p>
            <a:pPr algn="ctr"/>
            <a:r>
              <a:rPr lang="cs-CZ" sz="2000" dirty="0">
                <a:latin typeface="+mn-lt"/>
              </a:rPr>
              <a:t>(</a:t>
            </a:r>
            <a:r>
              <a:rPr lang="en-US" sz="2000" dirty="0">
                <a:latin typeface="+mn-lt"/>
              </a:rPr>
              <a:t>Lambertian</a:t>
            </a:r>
            <a:r>
              <a:rPr lang="cs-CZ" sz="2000" dirty="0">
                <a:latin typeface="+mn-lt"/>
              </a:rPr>
              <a:t>)</a:t>
            </a:r>
            <a:endParaRPr lang="en-US" sz="2000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75874" y="3716933"/>
            <a:ext cx="2028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+mn-lt"/>
              </a:rPr>
              <a:t>Ideal specular</a:t>
            </a:r>
            <a:endParaRPr lang="cs-CZ" sz="2000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30968" y="3788941"/>
            <a:ext cx="14734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+mn-lt"/>
              </a:rPr>
              <a:t>Glossy, </a:t>
            </a:r>
            <a:br>
              <a:rPr lang="en-US" sz="2000" dirty="0">
                <a:latin typeface="+mn-lt"/>
              </a:rPr>
            </a:br>
            <a:r>
              <a:rPr lang="en-US" sz="2000" dirty="0">
                <a:latin typeface="+mn-lt"/>
              </a:rPr>
              <a:t>directional </a:t>
            </a:r>
            <a:br>
              <a:rPr lang="en-US" sz="2000" dirty="0">
                <a:latin typeface="+mn-lt"/>
              </a:rPr>
            </a:br>
            <a:r>
              <a:rPr lang="en-US" sz="2000" dirty="0">
                <a:latin typeface="+mn-lt"/>
              </a:rPr>
              <a:t>diffuse</a:t>
            </a:r>
          </a:p>
        </p:txBody>
      </p:sp>
      <p:sp>
        <p:nvSpPr>
          <p:cNvPr id="12" name="Zástupný symbol pro zápatí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</a:t>
            </a:r>
            <a:endParaRPr lang="en-US" altLang="en-US"/>
          </a:p>
        </p:txBody>
      </p:sp>
    </p:spTree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b="1" dirty="0"/>
              <a:t>Ideal diffuse reflection</a:t>
            </a:r>
            <a:endParaRPr lang="cs-CZ" b="1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4292600"/>
            <a:ext cx="822960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cs-CZ" sz="2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cs-CZ" sz="2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/>
          </a:p>
        </p:txBody>
      </p:sp>
    </p:spTree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Ideal diffuse reflection</a:t>
            </a:r>
            <a:endParaRPr lang="cs-CZ" dirty="0"/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  <a:p>
            <a:endParaRPr lang="en-US"/>
          </a:p>
        </p:txBody>
      </p:sp>
      <p:pic>
        <p:nvPicPr>
          <p:cNvPr id="134152" name="Picture 8" descr="09F13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4925" y="1069975"/>
            <a:ext cx="6507163" cy="4879975"/>
          </a:xfrm>
          <a:prstGeom prst="rect">
            <a:avLst/>
          </a:prstGeom>
          <a:noFill/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</a:t>
            </a:r>
            <a:endParaRPr lang="en-US" altLang="en-US"/>
          </a:p>
        </p:txBody>
      </p:sp>
    </p:spTree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Ideal diffuse reflection</a:t>
            </a:r>
            <a:endParaRPr lang="cs-CZ" dirty="0"/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A.k.a. </a:t>
            </a:r>
            <a:r>
              <a:rPr lang="en-US" dirty="0"/>
              <a:t>Lambertian reflection</a:t>
            </a:r>
            <a:endParaRPr lang="cs-CZ" dirty="0"/>
          </a:p>
          <a:p>
            <a:pPr lvl="1"/>
            <a:r>
              <a:rPr lang="en-US" sz="1400" dirty="0"/>
              <a:t>Johann Heinrich Lambert, </a:t>
            </a:r>
            <a:r>
              <a:rPr lang="cs-CZ" sz="1400" dirty="0"/>
              <a:t>„</a:t>
            </a:r>
            <a:r>
              <a:rPr lang="en-US" sz="1400" dirty="0" err="1"/>
              <a:t>Photometria</a:t>
            </a:r>
            <a:r>
              <a:rPr lang="cs-CZ" sz="1400" dirty="0"/>
              <a:t>“</a:t>
            </a:r>
            <a:r>
              <a:rPr lang="en-US" sz="1400" dirty="0"/>
              <a:t>, 1760.</a:t>
            </a:r>
            <a:endParaRPr lang="cs-CZ" sz="1400" dirty="0"/>
          </a:p>
          <a:p>
            <a:endParaRPr lang="cs-CZ" dirty="0"/>
          </a:p>
          <a:p>
            <a:endParaRPr lang="cs-CZ" dirty="0"/>
          </a:p>
          <a:p>
            <a:r>
              <a:rPr lang="en-US" dirty="0"/>
              <a:t>Postulate: Light gets reflected to all directions with the same probability, irrespective of the direction it came from</a:t>
            </a:r>
            <a:endParaRPr lang="cs-CZ" dirty="0"/>
          </a:p>
          <a:p>
            <a:r>
              <a:rPr lang="en-US" dirty="0"/>
              <a:t>The corresponding BRDF is a constant function </a:t>
            </a:r>
            <a:r>
              <a:rPr lang="cs-CZ" dirty="0"/>
              <a:t>(</a:t>
            </a:r>
            <a:r>
              <a:rPr lang="en-US" dirty="0"/>
              <a:t>independent of </a:t>
            </a:r>
            <a:r>
              <a:rPr lang="cs-CZ" dirty="0" err="1">
                <a:latin typeface="Symbol" pitchFamily="18" charset="2"/>
              </a:rPr>
              <a:t>w</a:t>
            </a:r>
            <a:r>
              <a:rPr lang="cs-CZ" baseline="-25000" dirty="0" err="1"/>
              <a:t>i</a:t>
            </a:r>
            <a:r>
              <a:rPr lang="cs-CZ" dirty="0"/>
              <a:t> , </a:t>
            </a:r>
            <a:r>
              <a:rPr lang="cs-CZ" dirty="0" err="1">
                <a:latin typeface="Symbol" pitchFamily="18" charset="2"/>
              </a:rPr>
              <a:t>w</a:t>
            </a:r>
            <a:r>
              <a:rPr lang="cs-CZ" baseline="-25000" dirty="0" err="1"/>
              <a:t>o</a:t>
            </a:r>
            <a:r>
              <a:rPr lang="cs-CZ" dirty="0"/>
              <a:t>)</a:t>
            </a:r>
          </a:p>
        </p:txBody>
      </p:sp>
      <p:pic>
        <p:nvPicPr>
          <p:cNvPr id="107527" name="Picture 7" descr="diffuse_brd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3663" y="260350"/>
            <a:ext cx="2500312" cy="2663825"/>
          </a:xfrm>
          <a:prstGeom prst="rect">
            <a:avLst/>
          </a:prstGeom>
          <a:noFill/>
        </p:spPr>
      </p:pic>
      <p:pic>
        <p:nvPicPr>
          <p:cNvPr id="107531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81885" y="1412875"/>
            <a:ext cx="930275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0173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0909280"/>
              </p:ext>
            </p:extLst>
          </p:nvPr>
        </p:nvGraphicFramePr>
        <p:xfrm>
          <a:off x="3123406" y="5301208"/>
          <a:ext cx="2897188" cy="554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107" name="Rovnice" r:id="rId5" imgW="1257120" imgH="241200" progId="Equation.3">
                  <p:embed/>
                </p:oleObj>
              </mc:Choice>
              <mc:Fallback>
                <p:oleObj name="Rovnice" r:id="rId5" imgW="1257120" imgH="2412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3406" y="5301208"/>
                        <a:ext cx="2897188" cy="554038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CC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</a:t>
            </a:r>
            <a:endParaRPr lang="en-US" altLang="en-US"/>
          </a:p>
        </p:txBody>
      </p:sp>
    </p:spTree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Ideal diffuse reflection</a:t>
            </a:r>
            <a:endParaRPr lang="cs-CZ" dirty="0"/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Reflection on a Lambertian surface</a:t>
            </a:r>
            <a:r>
              <a:rPr lang="cs-CZ" dirty="0"/>
              <a:t>:</a:t>
            </a:r>
          </a:p>
          <a:p>
            <a:pPr lvl="1"/>
            <a:endParaRPr lang="cs-CZ" i="1" dirty="0"/>
          </a:p>
          <a:p>
            <a:pPr lvl="1"/>
            <a:endParaRPr lang="cs-CZ" i="1" dirty="0"/>
          </a:p>
          <a:p>
            <a:pPr lvl="1"/>
            <a:endParaRPr lang="cs-CZ" i="1" dirty="0"/>
          </a:p>
          <a:p>
            <a:pPr lvl="1"/>
            <a:endParaRPr lang="cs-CZ" i="1" dirty="0"/>
          </a:p>
          <a:p>
            <a:pPr lvl="1"/>
            <a:endParaRPr lang="cs-CZ" i="1" dirty="0"/>
          </a:p>
          <a:p>
            <a:r>
              <a:rPr lang="en-US" b="1" dirty="0"/>
              <a:t>View independent appearance</a:t>
            </a:r>
            <a:endParaRPr lang="cs-CZ" b="1" dirty="0"/>
          </a:p>
          <a:p>
            <a:pPr lvl="1"/>
            <a:r>
              <a:rPr lang="en-US" dirty="0"/>
              <a:t>Outgoing radiance </a:t>
            </a:r>
            <a:r>
              <a:rPr lang="cs-CZ" i="1" dirty="0" err="1"/>
              <a:t>L</a:t>
            </a:r>
            <a:r>
              <a:rPr lang="cs-CZ" baseline="-25000" dirty="0" err="1"/>
              <a:t>o</a:t>
            </a:r>
            <a:r>
              <a:rPr lang="cs-CZ" dirty="0"/>
              <a:t> </a:t>
            </a:r>
            <a:r>
              <a:rPr lang="en-US" dirty="0"/>
              <a:t>is independent of </a:t>
            </a:r>
            <a:r>
              <a:rPr lang="cs-CZ" dirty="0" err="1">
                <a:latin typeface="Symbol" pitchFamily="18" charset="2"/>
              </a:rPr>
              <a:t>w</a:t>
            </a:r>
            <a:r>
              <a:rPr lang="cs-CZ" baseline="-25000" dirty="0" err="1"/>
              <a:t>o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  <a:p>
            <a:r>
              <a:rPr lang="en-US" b="1" dirty="0"/>
              <a:t>Reflectance </a:t>
            </a:r>
            <a:r>
              <a:rPr lang="cs-CZ" dirty="0"/>
              <a:t>(</a:t>
            </a:r>
            <a:r>
              <a:rPr lang="en-US" dirty="0"/>
              <a:t>derive</a:t>
            </a:r>
            <a:r>
              <a:rPr lang="cs-CZ" dirty="0"/>
              <a:t>)</a:t>
            </a:r>
            <a:endParaRPr lang="cs-CZ" dirty="0">
              <a:latin typeface="Symbol" pitchFamily="18" charset="2"/>
            </a:endParaRPr>
          </a:p>
          <a:p>
            <a:endParaRPr lang="cs-CZ" dirty="0"/>
          </a:p>
          <a:p>
            <a:endParaRPr lang="en-US" dirty="0"/>
          </a:p>
        </p:txBody>
      </p:sp>
      <p:graphicFrame>
        <p:nvGraphicFramePr>
          <p:cNvPr id="107525" name="Object 5"/>
          <p:cNvGraphicFramePr>
            <a:graphicFrameLocks noChangeAspect="1"/>
          </p:cNvGraphicFramePr>
          <p:nvPr/>
        </p:nvGraphicFramePr>
        <p:xfrm>
          <a:off x="1187450" y="2349500"/>
          <a:ext cx="4584700" cy="1457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103" name="Equation" r:id="rId3" imgW="1993680" imgH="634680" progId="Equation.3">
                  <p:embed/>
                </p:oleObj>
              </mc:Choice>
              <mc:Fallback>
                <p:oleObj name="Equation" r:id="rId3" imgW="1993680" imgH="63468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450" y="2349500"/>
                        <a:ext cx="4584700" cy="1457325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7527" name="Picture 7" descr="diffuse_brd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3663" y="260350"/>
            <a:ext cx="2500312" cy="2663825"/>
          </a:xfrm>
          <a:prstGeom prst="rect">
            <a:avLst/>
          </a:prstGeom>
          <a:noFill/>
        </p:spPr>
      </p:pic>
      <p:graphicFrame>
        <p:nvGraphicFramePr>
          <p:cNvPr id="107528" name="Object 8"/>
          <p:cNvGraphicFramePr>
            <a:graphicFrameLocks noChangeAspect="1"/>
          </p:cNvGraphicFramePr>
          <p:nvPr/>
        </p:nvGraphicFramePr>
        <p:xfrm>
          <a:off x="3775869" y="5733256"/>
          <a:ext cx="1592262" cy="51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104" name="Rovnice" r:id="rId6" imgW="749160" imgH="241200" progId="Equation.3">
                  <p:embed/>
                </p:oleObj>
              </mc:Choice>
              <mc:Fallback>
                <p:oleObj name="Rovnice" r:id="rId6" imgW="749160" imgH="2412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5869" y="5733256"/>
                        <a:ext cx="1592262" cy="512763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Arrow Connector 94"/>
          <p:cNvCxnSpPr>
            <a:stCxn id="8" idx="1"/>
          </p:cNvCxnSpPr>
          <p:nvPr/>
        </p:nvCxnSpPr>
        <p:spPr>
          <a:xfrm rot="10800000">
            <a:off x="3419872" y="3717032"/>
            <a:ext cx="2376264" cy="35946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95"/>
          <p:cNvSpPr txBox="1"/>
          <p:nvPr/>
        </p:nvSpPr>
        <p:spPr>
          <a:xfrm>
            <a:off x="5796136" y="3861048"/>
            <a:ext cx="146065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+mn-lt"/>
              </a:rPr>
              <a:t>irradiance</a:t>
            </a:r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Ideal diffuse reflection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Mathematical idealization that does not exist in nature</a:t>
            </a:r>
          </a:p>
          <a:p>
            <a:endParaRPr lang="en-US" dirty="0"/>
          </a:p>
          <a:p>
            <a:r>
              <a:rPr lang="en-US" dirty="0"/>
              <a:t>The actual behavior of natural materials deviates from the Lambertian assumption especially for grazing incidence angles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</a:t>
            </a:r>
            <a:endParaRPr lang="en-US" altLang="en-US"/>
          </a:p>
        </p:txBody>
      </p:sp>
    </p:spTree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White-out conditions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Palatino Linotype" pitchFamily="18" charset="0"/>
              </a:rPr>
              <a:t>Under a covered sky we cannot tell the shape of a terrain covered by snow</a:t>
            </a:r>
            <a:endParaRPr lang="cs-CZ" dirty="0">
              <a:latin typeface="Palatino Linotype" pitchFamily="18" charset="0"/>
            </a:endParaRPr>
          </a:p>
          <a:p>
            <a:endParaRPr lang="cs-CZ" dirty="0">
              <a:latin typeface="Palatino Linotype" pitchFamily="18" charset="0"/>
            </a:endParaRPr>
          </a:p>
          <a:p>
            <a:endParaRPr lang="cs-CZ" dirty="0">
              <a:latin typeface="Palatino Linotype" pitchFamily="18" charset="0"/>
            </a:endParaRPr>
          </a:p>
          <a:p>
            <a:endParaRPr lang="cs-CZ" dirty="0">
              <a:latin typeface="Palatino Linotype" pitchFamily="18" charset="0"/>
            </a:endParaRPr>
          </a:p>
          <a:p>
            <a:endParaRPr lang="cs-CZ" dirty="0">
              <a:latin typeface="Palatino Linotype" pitchFamily="18" charset="0"/>
            </a:endParaRPr>
          </a:p>
          <a:p>
            <a:endParaRPr lang="cs-CZ" dirty="0">
              <a:latin typeface="Palatino Linotype" pitchFamily="18" charset="0"/>
            </a:endParaRPr>
          </a:p>
          <a:p>
            <a:r>
              <a:rPr lang="en-US" dirty="0">
                <a:latin typeface="Palatino Linotype" pitchFamily="18" charset="0"/>
              </a:rPr>
              <a:t>We do not have this problem </a:t>
            </a:r>
            <a:br>
              <a:rPr lang="en-US" dirty="0">
                <a:latin typeface="Palatino Linotype" pitchFamily="18" charset="0"/>
              </a:rPr>
            </a:br>
            <a:r>
              <a:rPr lang="en-US" dirty="0">
                <a:latin typeface="Palatino Linotype" pitchFamily="18" charset="0"/>
              </a:rPr>
              <a:t>close to a localized light source</a:t>
            </a:r>
            <a:r>
              <a:rPr lang="cs-CZ" dirty="0">
                <a:latin typeface="Palatino Linotype" pitchFamily="18" charset="0"/>
              </a:rPr>
              <a:t>.</a:t>
            </a:r>
            <a:endParaRPr lang="en-US" dirty="0">
              <a:latin typeface="Palatino Linotype" pitchFamily="18" charset="0"/>
            </a:endParaRPr>
          </a:p>
          <a:p>
            <a:endParaRPr lang="en-US" b="1" dirty="0">
              <a:latin typeface="Palatino Linotype" pitchFamily="18" charset="0"/>
            </a:endParaRPr>
          </a:p>
          <a:p>
            <a:r>
              <a:rPr lang="en-US" b="1" dirty="0">
                <a:latin typeface="Palatino Linotype" pitchFamily="18" charset="0"/>
              </a:rPr>
              <a:t>Why</a:t>
            </a:r>
            <a:r>
              <a:rPr lang="cs-CZ" b="1" dirty="0">
                <a:latin typeface="Palatino Linotype" pitchFamily="18" charset="0"/>
              </a:rPr>
              <a:t>?</a:t>
            </a:r>
            <a:endParaRPr lang="en-US" b="1" dirty="0">
              <a:latin typeface="Palatino Linotype" pitchFamily="18" charset="0"/>
            </a:endParaRPr>
          </a:p>
          <a:p>
            <a:endParaRPr lang="en-US" dirty="0">
              <a:latin typeface="Palatino Linotype" pitchFamily="18" charset="0"/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</a:t>
            </a:r>
            <a:endParaRPr lang="en-US" altLang="en-US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 r="32500"/>
          <a:stretch>
            <a:fillRect/>
          </a:stretch>
        </p:blipFill>
        <p:spPr bwMode="auto">
          <a:xfrm>
            <a:off x="3635896" y="2204864"/>
            <a:ext cx="1780420" cy="197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8324" y="2204864"/>
            <a:ext cx="3024336" cy="197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4365104"/>
            <a:ext cx="2664296" cy="1998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White-out conditions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Palatino Linotype" pitchFamily="18" charset="0"/>
              </a:rPr>
              <a:t>We assume sky radiance independent of direction</a:t>
            </a:r>
            <a:br>
              <a:rPr lang="en-US" dirty="0">
                <a:latin typeface="Palatino Linotype" pitchFamily="18" charset="0"/>
              </a:rPr>
            </a:br>
            <a:r>
              <a:rPr lang="en-US" dirty="0">
                <a:latin typeface="Palatino Linotype" pitchFamily="18" charset="0"/>
              </a:rPr>
              <a:t>(covered sky)</a:t>
            </a:r>
            <a:endParaRPr lang="cs-CZ" dirty="0">
              <a:latin typeface="Palatino Linotype" pitchFamily="18" charset="0"/>
            </a:endParaRPr>
          </a:p>
          <a:p>
            <a:pPr marL="0" indent="0">
              <a:buNone/>
            </a:pPr>
            <a:endParaRPr lang="cs-CZ" dirty="0">
              <a:latin typeface="Palatino Linotype" pitchFamily="18" charset="0"/>
            </a:endParaRPr>
          </a:p>
          <a:p>
            <a:r>
              <a:rPr lang="en-US" dirty="0">
                <a:latin typeface="Palatino Linotype" pitchFamily="18" charset="0"/>
              </a:rPr>
              <a:t>We also assume Lambertian reflection on snow</a:t>
            </a:r>
            <a:endParaRPr lang="cs-CZ" dirty="0">
              <a:latin typeface="Palatino Linotype" pitchFamily="18" charset="0"/>
            </a:endParaRPr>
          </a:p>
          <a:p>
            <a:endParaRPr lang="cs-CZ" dirty="0">
              <a:latin typeface="Palatino Linotype" pitchFamily="18" charset="0"/>
            </a:endParaRPr>
          </a:p>
          <a:p>
            <a:r>
              <a:rPr lang="en-US" dirty="0">
                <a:latin typeface="Palatino Linotype" pitchFamily="18" charset="0"/>
              </a:rPr>
              <a:t>Reflected radiance given by</a:t>
            </a:r>
            <a:r>
              <a:rPr lang="cs-CZ" dirty="0">
                <a:latin typeface="Palatino Linotype" pitchFamily="18" charset="0"/>
              </a:rPr>
              <a:t>:</a:t>
            </a:r>
          </a:p>
          <a:p>
            <a:endParaRPr lang="cs-CZ" dirty="0">
              <a:latin typeface="Palatino Linotype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</a:t>
            </a:r>
            <a:endParaRPr lang="en-US" altLang="en-US"/>
          </a:p>
        </p:txBody>
      </p:sp>
      <p:graphicFrame>
        <p:nvGraphicFramePr>
          <p:cNvPr id="20275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8487203"/>
              </p:ext>
            </p:extLst>
          </p:nvPr>
        </p:nvGraphicFramePr>
        <p:xfrm>
          <a:off x="3567113" y="2182813"/>
          <a:ext cx="2132012" cy="52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3504" name="Rovnice" r:id="rId3" imgW="927000" imgH="228600" progId="Equation.3">
                  <p:embed/>
                </p:oleObj>
              </mc:Choice>
              <mc:Fallback>
                <p:oleObj name="Rovnice" r:id="rId3" imgW="927000" imgH="2286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7113" y="2182813"/>
                        <a:ext cx="2132012" cy="525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Group 14"/>
          <p:cNvGrpSpPr/>
          <p:nvPr/>
        </p:nvGrpSpPr>
        <p:grpSpPr>
          <a:xfrm>
            <a:off x="2627784" y="4365104"/>
            <a:ext cx="3672408" cy="864096"/>
            <a:chOff x="2627784" y="4293096"/>
            <a:chExt cx="3672408" cy="864096"/>
          </a:xfrm>
        </p:grpSpPr>
        <p:graphicFrame>
          <p:nvGraphicFramePr>
            <p:cNvPr id="202757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70162957"/>
                </p:ext>
              </p:extLst>
            </p:nvPr>
          </p:nvGraphicFramePr>
          <p:xfrm>
            <a:off x="3349625" y="4436492"/>
            <a:ext cx="2513013" cy="5540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3505" name="Rovnice" r:id="rId5" imgW="1091880" imgH="241200" progId="Equation.3">
                    <p:embed/>
                  </p:oleObj>
                </mc:Choice>
                <mc:Fallback>
                  <p:oleObj name="Rovnice" r:id="rId5" imgW="1091880" imgH="241200" progId="Equation.3">
                    <p:embed/>
                    <p:pic>
                      <p:nvPicPr>
                        <p:cNvPr id="0" name="Picture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49625" y="4436492"/>
                          <a:ext cx="2513013" cy="5540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Rectangle 13"/>
            <p:cNvSpPr/>
            <p:nvPr/>
          </p:nvSpPr>
          <p:spPr>
            <a:xfrm>
              <a:off x="2627784" y="4293096"/>
              <a:ext cx="3672408" cy="86409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779912" y="5517232"/>
            <a:ext cx="17379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+mn-lt"/>
              </a:rPr>
              <a:t>White-out!!!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b="1" dirty="0"/>
              <a:t>Ideal mirror reflection</a:t>
            </a:r>
            <a:endParaRPr lang="cs-CZ" b="1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4292600"/>
            <a:ext cx="822960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cs-CZ" sz="2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cs-CZ" sz="2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/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Interaction of light with a surface</a:t>
            </a:r>
            <a:endParaRPr lang="en-US" sz="3200" dirty="0"/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3178175" cy="4646612"/>
          </a:xfrm>
        </p:spPr>
        <p:txBody>
          <a:bodyPr/>
          <a:lstStyle/>
          <a:p>
            <a:r>
              <a:rPr lang="en-US" dirty="0"/>
              <a:t>Same illumination</a:t>
            </a:r>
            <a:endParaRPr lang="cs-CZ" dirty="0"/>
          </a:p>
          <a:p>
            <a:r>
              <a:rPr lang="en-US" dirty="0"/>
              <a:t>Different materials</a:t>
            </a:r>
            <a:endParaRPr lang="cs-CZ" dirty="0"/>
          </a:p>
        </p:txBody>
      </p:sp>
      <p:pic>
        <p:nvPicPr>
          <p:cNvPr id="129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97276" y="1268760"/>
            <a:ext cx="4727414" cy="511256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29029" name="Text Box 5"/>
          <p:cNvSpPr txBox="1">
            <a:spLocks noChangeArrowheads="1"/>
          </p:cNvSpPr>
          <p:nvPr/>
        </p:nvSpPr>
        <p:spPr bwMode="auto">
          <a:xfrm rot="16200000">
            <a:off x="7459926" y="4743813"/>
            <a:ext cx="303159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latin typeface="+mn-lt"/>
              </a:rPr>
              <a:t>Source</a:t>
            </a:r>
            <a:r>
              <a:rPr lang="cs-CZ" sz="1600" dirty="0">
                <a:latin typeface="+mn-lt"/>
              </a:rPr>
              <a:t>: MERL BRDF </a:t>
            </a:r>
            <a:r>
              <a:rPr lang="en-US" sz="1600" dirty="0">
                <a:latin typeface="+mn-lt"/>
              </a:rPr>
              <a:t>database</a:t>
            </a:r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</a:t>
            </a:r>
            <a:endParaRPr lang="en-US" altLang="en-US"/>
          </a:p>
        </p:txBody>
      </p:sp>
    </p:spTree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Ideal mirror reflection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9572" name="Picture 4" descr="09F04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1341438"/>
            <a:ext cx="6550025" cy="4911725"/>
          </a:xfrm>
          <a:prstGeom prst="rect">
            <a:avLst/>
          </a:prstGeom>
          <a:noFill/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</a:t>
            </a:r>
            <a:endParaRPr lang="en-US" altLang="en-US"/>
          </a:p>
        </p:txBody>
      </p:sp>
    </p:spTree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95588" name="Picture 4"/>
          <p:cNvPicPr>
            <a:picLocks noChangeAspect="1" noChangeArrowheads="1"/>
          </p:cNvPicPr>
          <p:nvPr/>
        </p:nvPicPr>
        <p:blipFill>
          <a:blip r:embed="rId2" cstate="print"/>
          <a:srcRect b="7374"/>
          <a:stretch>
            <a:fillRect/>
          </a:stretch>
        </p:blipFill>
        <p:spPr bwMode="auto">
          <a:xfrm>
            <a:off x="457200" y="1414264"/>
            <a:ext cx="8229600" cy="4823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</a:t>
            </a:r>
            <a:endParaRPr lang="en-US" altLang="en-US"/>
          </a:p>
        </p:txBody>
      </p:sp>
    </p:spTree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96612" name="Picture 4" descr="huris8mag"/>
          <p:cNvPicPr>
            <a:picLocks noChangeAspect="1" noChangeArrowheads="1"/>
          </p:cNvPicPr>
          <p:nvPr/>
        </p:nvPicPr>
        <p:blipFill>
          <a:blip r:embed="rId2" cstate="print">
            <a:lum bright="-18000"/>
          </a:blip>
          <a:srcRect/>
          <a:stretch>
            <a:fillRect/>
          </a:stretch>
        </p:blipFill>
        <p:spPr bwMode="auto">
          <a:xfrm>
            <a:off x="0" y="206375"/>
            <a:ext cx="9144000" cy="641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6613" name="Text Box 5"/>
          <p:cNvSpPr txBox="1">
            <a:spLocks noChangeArrowheads="1"/>
          </p:cNvSpPr>
          <p:nvPr/>
        </p:nvSpPr>
        <p:spPr bwMode="auto">
          <a:xfrm>
            <a:off x="3707904" y="6580188"/>
            <a:ext cx="448071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400" dirty="0" err="1">
                <a:latin typeface="+mj-lt"/>
              </a:rPr>
              <a:t>Nishino</a:t>
            </a:r>
            <a:r>
              <a:rPr lang="cs-CZ" sz="1400" dirty="0">
                <a:latin typeface="+mj-lt"/>
              </a:rPr>
              <a:t>, </a:t>
            </a:r>
            <a:r>
              <a:rPr lang="cs-CZ" sz="1400" dirty="0" err="1">
                <a:latin typeface="+mj-lt"/>
              </a:rPr>
              <a:t>Nayar</a:t>
            </a:r>
            <a:r>
              <a:rPr lang="cs-CZ" sz="1400" dirty="0">
                <a:latin typeface="+mj-lt"/>
              </a:rPr>
              <a:t>: </a:t>
            </a:r>
            <a:r>
              <a:rPr lang="cs-CZ" sz="1400" dirty="0" err="1">
                <a:latin typeface="+mj-lt"/>
              </a:rPr>
              <a:t>Eyes</a:t>
            </a:r>
            <a:r>
              <a:rPr lang="cs-CZ" sz="1400" dirty="0">
                <a:latin typeface="+mj-lt"/>
              </a:rPr>
              <a:t> </a:t>
            </a:r>
            <a:r>
              <a:rPr lang="cs-CZ" sz="1400" dirty="0" err="1">
                <a:latin typeface="+mj-lt"/>
              </a:rPr>
              <a:t>for</a:t>
            </a:r>
            <a:r>
              <a:rPr lang="cs-CZ" sz="1400" dirty="0">
                <a:latin typeface="+mj-lt"/>
              </a:rPr>
              <a:t> </a:t>
            </a:r>
            <a:r>
              <a:rPr lang="cs-CZ" sz="1400" dirty="0" err="1">
                <a:latin typeface="+mj-lt"/>
              </a:rPr>
              <a:t>Relighting</a:t>
            </a:r>
            <a:r>
              <a:rPr lang="cs-CZ" sz="1400" dirty="0">
                <a:latin typeface="+mj-lt"/>
              </a:rPr>
              <a:t>, SIGGRAPH 2004</a:t>
            </a:r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</a:t>
            </a:r>
            <a:endParaRPr lang="en-US" altLang="en-US"/>
          </a:p>
        </p:txBody>
      </p:sp>
    </p:spTree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law of reflection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342900" lvl="1" indent="-342900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cs-CZ" dirty="0"/>
          </a:p>
          <a:p>
            <a:pPr marL="342900" lvl="1" indent="-342900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cs-CZ" dirty="0"/>
          </a:p>
          <a:p>
            <a:pPr marL="342900" lvl="1" indent="-342900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dirty="0"/>
              <a:t>Direction of the reflected ray (derive the formula)</a:t>
            </a:r>
            <a:endParaRPr lang="cs-CZ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</a:t>
            </a:r>
            <a:endParaRPr lang="en-US" altLang="en-US"/>
          </a:p>
        </p:txBody>
      </p:sp>
      <p:graphicFrame>
        <p:nvGraphicFramePr>
          <p:cNvPr id="156673" name="Object 1"/>
          <p:cNvGraphicFramePr>
            <a:graphicFrameLocks noChangeAspect="1"/>
          </p:cNvGraphicFramePr>
          <p:nvPr/>
        </p:nvGraphicFramePr>
        <p:xfrm>
          <a:off x="3227115" y="5567833"/>
          <a:ext cx="2713037" cy="52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047" name="Rovnice" r:id="rId3" imgW="1180800" imgH="228600" progId="Equation.3">
                  <p:embed/>
                </p:oleObj>
              </mc:Choice>
              <mc:Fallback>
                <p:oleObj name="Rovnice" r:id="rId3" imgW="1180800" imgH="228600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27115" y="5567833"/>
                        <a:ext cx="2713037" cy="525463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22"/>
          <p:cNvGrpSpPr>
            <a:grpSpLocks/>
          </p:cNvGrpSpPr>
          <p:nvPr/>
        </p:nvGrpSpPr>
        <p:grpSpPr bwMode="auto">
          <a:xfrm>
            <a:off x="614487" y="1052736"/>
            <a:ext cx="4173537" cy="3025775"/>
            <a:chOff x="957" y="1258"/>
            <a:chExt cx="2629" cy="1906"/>
          </a:xfrm>
        </p:grpSpPr>
        <p:sp>
          <p:nvSpPr>
            <p:cNvPr id="12" name="Rectangle 7"/>
            <p:cNvSpPr>
              <a:spLocks noChangeArrowheads="1"/>
            </p:cNvSpPr>
            <p:nvPr/>
          </p:nvSpPr>
          <p:spPr bwMode="auto">
            <a:xfrm>
              <a:off x="1911" y="2122"/>
              <a:ext cx="314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800" dirty="0">
                  <a:latin typeface="Symbol" pitchFamily="18" charset="2"/>
                </a:rPr>
                <a:t>q</a:t>
              </a:r>
              <a:r>
                <a:rPr lang="cs-CZ" sz="2800" baseline="-25000" dirty="0">
                  <a:latin typeface="+mj-lt"/>
                </a:rPr>
                <a:t>o</a:t>
              </a:r>
            </a:p>
          </p:txBody>
        </p:sp>
        <p:sp>
          <p:nvSpPr>
            <p:cNvPr id="13" name="AutoShape 8"/>
            <p:cNvSpPr>
              <a:spLocks noChangeArrowheads="1"/>
            </p:cNvSpPr>
            <p:nvPr/>
          </p:nvSpPr>
          <p:spPr bwMode="auto">
            <a:xfrm>
              <a:off x="1972" y="2788"/>
              <a:ext cx="1144" cy="280"/>
            </a:xfrm>
            <a:prstGeom prst="parallelogram">
              <a:avLst>
                <a:gd name="adj" fmla="val 102086"/>
              </a:avLst>
            </a:prstGeom>
            <a:solidFill>
              <a:srgbClr val="FCFEB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Line 9"/>
            <p:cNvSpPr>
              <a:spLocks noChangeShapeType="1"/>
            </p:cNvSpPr>
            <p:nvPr/>
          </p:nvSpPr>
          <p:spPr bwMode="auto">
            <a:xfrm flipV="1">
              <a:off x="2544" y="1389"/>
              <a:ext cx="0" cy="154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Rectangle 10"/>
            <p:cNvSpPr>
              <a:spLocks noChangeArrowheads="1"/>
            </p:cNvSpPr>
            <p:nvPr/>
          </p:nvSpPr>
          <p:spPr bwMode="auto">
            <a:xfrm>
              <a:off x="2562" y="1258"/>
              <a:ext cx="272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800" b="1" dirty="0">
                  <a:latin typeface="+mj-lt"/>
                </a:rPr>
                <a:t>n</a:t>
              </a:r>
            </a:p>
          </p:txBody>
        </p:sp>
        <p:sp>
          <p:nvSpPr>
            <p:cNvPr id="16" name="Line 11"/>
            <p:cNvSpPr>
              <a:spLocks noChangeShapeType="1"/>
            </p:cNvSpPr>
            <p:nvPr/>
          </p:nvSpPr>
          <p:spPr bwMode="auto">
            <a:xfrm flipV="1">
              <a:off x="2549" y="2205"/>
              <a:ext cx="519" cy="72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12"/>
            <p:cNvSpPr>
              <a:spLocks noChangeShapeType="1"/>
            </p:cNvSpPr>
            <p:nvPr/>
          </p:nvSpPr>
          <p:spPr bwMode="auto">
            <a:xfrm flipV="1">
              <a:off x="3067" y="1485"/>
              <a:ext cx="519" cy="72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14"/>
            <p:cNvSpPr>
              <a:spLocks noChangeShapeType="1"/>
            </p:cNvSpPr>
            <p:nvPr/>
          </p:nvSpPr>
          <p:spPr bwMode="auto">
            <a:xfrm flipH="1">
              <a:off x="1389" y="2729"/>
              <a:ext cx="2182" cy="43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15"/>
            <p:cNvSpPr>
              <a:spLocks noChangeShapeType="1"/>
            </p:cNvSpPr>
            <p:nvPr/>
          </p:nvSpPr>
          <p:spPr bwMode="auto">
            <a:xfrm flipH="1" flipV="1">
              <a:off x="957" y="2157"/>
              <a:ext cx="1591" cy="7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Arc 17"/>
            <p:cNvSpPr>
              <a:spLocks/>
            </p:cNvSpPr>
            <p:nvPr/>
          </p:nvSpPr>
          <p:spPr bwMode="auto">
            <a:xfrm>
              <a:off x="2545" y="2405"/>
              <a:ext cx="303" cy="524"/>
            </a:xfrm>
            <a:custGeom>
              <a:avLst/>
              <a:gdLst>
                <a:gd name="T0" fmla="*/ 0 w 12494"/>
                <a:gd name="T1" fmla="*/ 0 h 21600"/>
                <a:gd name="T2" fmla="*/ 303 w 12494"/>
                <a:gd name="T3" fmla="*/ 96 h 21600"/>
                <a:gd name="T4" fmla="*/ 1 w 12494"/>
                <a:gd name="T5" fmla="*/ 524 h 21600"/>
                <a:gd name="T6" fmla="*/ 0 60000 65536"/>
                <a:gd name="T7" fmla="*/ 0 60000 65536"/>
                <a:gd name="T8" fmla="*/ 0 60000 65536"/>
                <a:gd name="T9" fmla="*/ 0 w 12494"/>
                <a:gd name="T10" fmla="*/ 0 h 21600"/>
                <a:gd name="T11" fmla="*/ 12494 w 1249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494" h="21600" fill="none" extrusionOk="0">
                  <a:moveTo>
                    <a:pt x="0" y="0"/>
                  </a:moveTo>
                  <a:cubicBezTo>
                    <a:pt x="13" y="0"/>
                    <a:pt x="27" y="-1"/>
                    <a:pt x="41" y="0"/>
                  </a:cubicBezTo>
                  <a:cubicBezTo>
                    <a:pt x="4500" y="0"/>
                    <a:pt x="8850" y="1380"/>
                    <a:pt x="12493" y="3951"/>
                  </a:cubicBezTo>
                </a:path>
                <a:path w="12494" h="21600" stroke="0" extrusionOk="0">
                  <a:moveTo>
                    <a:pt x="0" y="0"/>
                  </a:moveTo>
                  <a:cubicBezTo>
                    <a:pt x="13" y="0"/>
                    <a:pt x="27" y="-1"/>
                    <a:pt x="41" y="0"/>
                  </a:cubicBezTo>
                  <a:cubicBezTo>
                    <a:pt x="4500" y="0"/>
                    <a:pt x="8850" y="1380"/>
                    <a:pt x="12493" y="3951"/>
                  </a:cubicBezTo>
                  <a:lnTo>
                    <a:pt x="41" y="21600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Rectangle 18"/>
            <p:cNvSpPr>
              <a:spLocks noChangeArrowheads="1"/>
            </p:cNvSpPr>
            <p:nvPr/>
          </p:nvSpPr>
          <p:spPr bwMode="auto">
            <a:xfrm>
              <a:off x="2567" y="2042"/>
              <a:ext cx="278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800" dirty="0" err="1">
                  <a:latin typeface="Symbol" pitchFamily="18" charset="2"/>
                </a:rPr>
                <a:t>q</a:t>
              </a:r>
              <a:r>
                <a:rPr lang="cs-CZ" sz="2800" baseline="-25000" dirty="0" err="1">
                  <a:latin typeface="+mj-lt"/>
                </a:rPr>
                <a:t>i</a:t>
              </a:r>
              <a:endParaRPr lang="cs-CZ" sz="2800" baseline="-25000" dirty="0">
                <a:latin typeface="+mj-lt"/>
              </a:endParaRPr>
            </a:p>
          </p:txBody>
        </p:sp>
        <p:sp>
          <p:nvSpPr>
            <p:cNvPr id="24" name="Arc 19"/>
            <p:cNvSpPr>
              <a:spLocks/>
            </p:cNvSpPr>
            <p:nvPr/>
          </p:nvSpPr>
          <p:spPr bwMode="auto">
            <a:xfrm>
              <a:off x="2074" y="2405"/>
              <a:ext cx="471" cy="524"/>
            </a:xfrm>
            <a:custGeom>
              <a:avLst/>
              <a:gdLst>
                <a:gd name="T0" fmla="*/ 0 w 19434"/>
                <a:gd name="T1" fmla="*/ 295 h 21599"/>
                <a:gd name="T2" fmla="*/ 465 w 19434"/>
                <a:gd name="T3" fmla="*/ 0 h 21599"/>
                <a:gd name="T4" fmla="*/ 471 w 19434"/>
                <a:gd name="T5" fmla="*/ 524 h 21599"/>
                <a:gd name="T6" fmla="*/ 0 60000 65536"/>
                <a:gd name="T7" fmla="*/ 0 60000 65536"/>
                <a:gd name="T8" fmla="*/ 0 60000 65536"/>
                <a:gd name="T9" fmla="*/ 0 w 19434"/>
                <a:gd name="T10" fmla="*/ 0 h 21599"/>
                <a:gd name="T11" fmla="*/ 19434 w 19434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434" h="21599" fill="none" extrusionOk="0">
                  <a:moveTo>
                    <a:pt x="0" y="12170"/>
                  </a:moveTo>
                  <a:cubicBezTo>
                    <a:pt x="3573" y="4805"/>
                    <a:pt x="11002" y="94"/>
                    <a:pt x="19187" y="0"/>
                  </a:cubicBezTo>
                </a:path>
                <a:path w="19434" h="21599" stroke="0" extrusionOk="0">
                  <a:moveTo>
                    <a:pt x="0" y="12170"/>
                  </a:moveTo>
                  <a:cubicBezTo>
                    <a:pt x="3573" y="4805"/>
                    <a:pt x="11002" y="94"/>
                    <a:pt x="19187" y="0"/>
                  </a:cubicBezTo>
                  <a:lnTo>
                    <a:pt x="19434" y="21599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Rectangle 7"/>
          <p:cNvSpPr>
            <a:spLocks noChangeArrowheads="1"/>
          </p:cNvSpPr>
          <p:nvPr/>
        </p:nvSpPr>
        <p:spPr bwMode="auto">
          <a:xfrm>
            <a:off x="2503514" y="4133875"/>
            <a:ext cx="1277595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r>
              <a:rPr lang="cs-CZ" sz="2800" dirty="0" err="1">
                <a:latin typeface="Symbol" pitchFamily="18" charset="2"/>
              </a:rPr>
              <a:t>q</a:t>
            </a:r>
            <a:r>
              <a:rPr lang="cs-CZ" sz="2800" baseline="-25000" dirty="0" err="1">
                <a:latin typeface="+mj-lt"/>
              </a:rPr>
              <a:t>o</a:t>
            </a:r>
            <a:r>
              <a:rPr lang="cs-CZ" sz="2800" dirty="0">
                <a:latin typeface="Symbol" pitchFamily="18" charset="2"/>
              </a:rPr>
              <a:t> = </a:t>
            </a:r>
            <a:r>
              <a:rPr lang="cs-CZ" sz="2800" dirty="0" err="1">
                <a:latin typeface="Symbol" pitchFamily="18" charset="2"/>
              </a:rPr>
              <a:t>q</a:t>
            </a:r>
            <a:r>
              <a:rPr lang="cs-CZ" sz="2800" baseline="-25000" dirty="0" err="1">
                <a:latin typeface="+mj-lt"/>
              </a:rPr>
              <a:t>i</a:t>
            </a:r>
            <a:r>
              <a:rPr lang="cs-CZ" sz="2800" baseline="-25000" dirty="0"/>
              <a:t> </a:t>
            </a:r>
            <a:endParaRPr lang="cs-CZ" sz="2800" baseline="-25000" dirty="0">
              <a:latin typeface="+mj-lt"/>
            </a:endParaRPr>
          </a:p>
        </p:txBody>
      </p:sp>
      <p:sp>
        <p:nvSpPr>
          <p:cNvPr id="29" name="Rectangle 7"/>
          <p:cNvSpPr>
            <a:spLocks noChangeArrowheads="1"/>
          </p:cNvSpPr>
          <p:nvPr/>
        </p:nvSpPr>
        <p:spPr bwMode="auto">
          <a:xfrm>
            <a:off x="5508104" y="4149080"/>
            <a:ext cx="3343865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r>
              <a:rPr lang="cs-CZ" sz="2800" dirty="0" err="1">
                <a:latin typeface="Symbol" pitchFamily="18" charset="2"/>
              </a:rPr>
              <a:t>f</a:t>
            </a:r>
            <a:r>
              <a:rPr lang="cs-CZ" sz="2800" baseline="-25000" dirty="0" err="1">
                <a:latin typeface="+mj-lt"/>
              </a:rPr>
              <a:t>o</a:t>
            </a:r>
            <a:r>
              <a:rPr lang="cs-CZ" sz="2800" dirty="0">
                <a:latin typeface="Symbol" pitchFamily="18" charset="2"/>
              </a:rPr>
              <a:t> = (</a:t>
            </a:r>
            <a:r>
              <a:rPr lang="cs-CZ" sz="2800" dirty="0" err="1">
                <a:latin typeface="Symbol" pitchFamily="18" charset="2"/>
              </a:rPr>
              <a:t>f</a:t>
            </a:r>
            <a:r>
              <a:rPr lang="cs-CZ" sz="2800" baseline="-25000" dirty="0" err="1"/>
              <a:t>i</a:t>
            </a:r>
            <a:r>
              <a:rPr lang="cs-CZ" sz="2800" dirty="0">
                <a:latin typeface="+mj-lt"/>
              </a:rPr>
              <a:t> + </a:t>
            </a:r>
            <a:r>
              <a:rPr lang="cs-CZ" sz="2800" dirty="0">
                <a:latin typeface="Symbol" pitchFamily="18" charset="2"/>
              </a:rPr>
              <a:t>p)</a:t>
            </a:r>
            <a:r>
              <a:rPr lang="cs-CZ" sz="2800" dirty="0">
                <a:latin typeface="+mj-lt"/>
              </a:rPr>
              <a:t> </a:t>
            </a:r>
            <a:r>
              <a:rPr lang="cs-CZ" sz="2800" dirty="0" err="1">
                <a:latin typeface="+mj-lt"/>
              </a:rPr>
              <a:t>mod</a:t>
            </a:r>
            <a:r>
              <a:rPr lang="cs-CZ" sz="2800" dirty="0">
                <a:latin typeface="+mj-lt"/>
              </a:rPr>
              <a:t> 2</a:t>
            </a:r>
            <a:r>
              <a:rPr lang="cs-CZ" sz="2800" dirty="0">
                <a:latin typeface="Symbol" pitchFamily="18" charset="2"/>
              </a:rPr>
              <a:t>p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444208" y="1844824"/>
            <a:ext cx="1512168" cy="151216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/>
        </p:nvCxnSpPr>
        <p:spPr>
          <a:xfrm>
            <a:off x="7200292" y="1700808"/>
            <a:ext cx="0" cy="1800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372200" y="2600908"/>
            <a:ext cx="17281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6732240" y="2636912"/>
            <a:ext cx="432048" cy="576064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7236296" y="1988840"/>
            <a:ext cx="432048" cy="576064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7380312" y="2132856"/>
            <a:ext cx="44595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200" dirty="0" err="1">
                <a:latin typeface="Symbol" pitchFamily="18" charset="2"/>
              </a:rPr>
              <a:t>f</a:t>
            </a:r>
            <a:r>
              <a:rPr lang="cs-CZ" sz="2200" baseline="-25000" dirty="0" err="1">
                <a:latin typeface="+mj-lt"/>
              </a:rPr>
              <a:t>o</a:t>
            </a:r>
            <a:endParaRPr lang="en-US" sz="2200" dirty="0">
              <a:latin typeface="+mj-lt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588224" y="2542315"/>
            <a:ext cx="38664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200" dirty="0" err="1">
                <a:latin typeface="Symbol" pitchFamily="18" charset="2"/>
              </a:rPr>
              <a:t>f</a:t>
            </a:r>
            <a:r>
              <a:rPr lang="cs-CZ" sz="2200" baseline="-25000" dirty="0" err="1">
                <a:latin typeface="+mj-lt"/>
              </a:rPr>
              <a:t>i</a:t>
            </a:r>
            <a:endParaRPr lang="en-US" sz="2200" dirty="0">
              <a:latin typeface="+mj-lt"/>
            </a:endParaRPr>
          </a:p>
        </p:txBody>
      </p:sp>
    </p:spTree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Digression</a:t>
            </a:r>
            <a:r>
              <a:rPr lang="cs-CZ" dirty="0"/>
              <a:t>: </a:t>
            </a:r>
            <a:r>
              <a:rPr lang="en-US" dirty="0"/>
              <a:t>Dirac delta distribution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Definition </a:t>
            </a:r>
            <a:r>
              <a:rPr lang="cs-CZ" dirty="0"/>
              <a:t>(</a:t>
            </a:r>
            <a:r>
              <a:rPr lang="en-US" dirty="0"/>
              <a:t>informal</a:t>
            </a:r>
            <a:r>
              <a:rPr lang="cs-CZ" dirty="0"/>
              <a:t>):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en-US" dirty="0"/>
              <a:t>The following holds for any </a:t>
            </a:r>
            <a:r>
              <a:rPr lang="en-US" i="1" dirty="0"/>
              <a:t>f</a:t>
            </a:r>
            <a:r>
              <a:rPr lang="cs-CZ" dirty="0"/>
              <a:t>:</a:t>
            </a:r>
          </a:p>
          <a:p>
            <a:endParaRPr lang="cs-CZ" dirty="0"/>
          </a:p>
          <a:p>
            <a:endParaRPr lang="cs-CZ" dirty="0"/>
          </a:p>
          <a:p>
            <a:r>
              <a:rPr lang="en-US" dirty="0"/>
              <a:t>Delta distribution is </a:t>
            </a:r>
            <a:r>
              <a:rPr lang="en-US" b="1" dirty="0"/>
              <a:t>not a function</a:t>
            </a:r>
            <a:r>
              <a:rPr lang="cs-CZ" dirty="0"/>
              <a:t> (</a:t>
            </a:r>
            <a:r>
              <a:rPr lang="en-US" dirty="0"/>
              <a:t>otherwise the integrals would = </a:t>
            </a:r>
            <a:r>
              <a:rPr lang="cs-CZ" dirty="0"/>
              <a:t>0)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</a:t>
            </a:r>
            <a:endParaRPr lang="en-US" altLang="en-US" dirty="0"/>
          </a:p>
        </p:txBody>
      </p:sp>
      <p:pic>
        <p:nvPicPr>
          <p:cNvPr id="281602" name="Picture 2" descr="\delta(x) = \begin{cases} +\infty, &amp; x = 0 \\ 0, &amp; x \ne 0 \end{cases}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226002"/>
            <a:ext cx="2278380" cy="742950"/>
          </a:xfrm>
          <a:prstGeom prst="rect">
            <a:avLst/>
          </a:prstGeom>
          <a:noFill/>
        </p:spPr>
      </p:pic>
      <p:pic>
        <p:nvPicPr>
          <p:cNvPr id="281604" name="Picture 4" descr="\int_{-\infty}^\infty \delta(x) \, dx = 1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3055" y="3234114"/>
            <a:ext cx="1708785" cy="482918"/>
          </a:xfrm>
          <a:prstGeom prst="rect">
            <a:avLst/>
          </a:prstGeom>
          <a:noFill/>
        </p:spPr>
      </p:pic>
      <p:pic>
        <p:nvPicPr>
          <p:cNvPr id="281606" name="Picture 6" descr="File:Dirac distribution PDF.sv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988840"/>
            <a:ext cx="3864091" cy="2898068"/>
          </a:xfrm>
          <a:prstGeom prst="rect">
            <a:avLst/>
          </a:prstGeom>
          <a:noFill/>
        </p:spPr>
      </p:pic>
      <p:sp>
        <p:nvSpPr>
          <p:cNvPr id="9" name="Zástupný symbol pro zápatí 3"/>
          <p:cNvSpPr txBox="1">
            <a:spLocks/>
          </p:cNvSpPr>
          <p:nvPr/>
        </p:nvSpPr>
        <p:spPr bwMode="auto">
          <a:xfrm rot="16200000">
            <a:off x="7491164" y="3678188"/>
            <a:ext cx="2895600" cy="236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Image</a:t>
            </a:r>
            <a:r>
              <a:rPr kumimoji="0" lang="cs-CZ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: </a:t>
            </a:r>
            <a:r>
              <a:rPr kumimoji="0" lang="cs-CZ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Wikipedia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281608" name="Picture 8" descr="\int_{-\infty}^\infty f(x)\delta(x)\, dx = f(0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4437112"/>
            <a:ext cx="2451735" cy="48291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BRDF of the ideal mirror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BRDF of the ideal mirror is a Dirac delta distribution</a:t>
            </a:r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</a:t>
            </a:r>
            <a:endParaRPr lang="en-US" altLang="en-US"/>
          </a:p>
        </p:txBody>
      </p:sp>
      <p:graphicFrame>
        <p:nvGraphicFramePr>
          <p:cNvPr id="259073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5355430"/>
              </p:ext>
            </p:extLst>
          </p:nvPr>
        </p:nvGraphicFramePr>
        <p:xfrm>
          <a:off x="3730459" y="2731659"/>
          <a:ext cx="4729973" cy="553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821" name="Equation" r:id="rId3" imgW="1942920" imgH="228600" progId="Equation.3">
                  <p:embed/>
                </p:oleObj>
              </mc:Choice>
              <mc:Fallback>
                <p:oleObj name="Equation" r:id="rId3" imgW="1942920" imgH="228600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0459" y="2731659"/>
                        <a:ext cx="4729973" cy="553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907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2538226"/>
              </p:ext>
            </p:extLst>
          </p:nvPr>
        </p:nvGraphicFramePr>
        <p:xfrm>
          <a:off x="454025" y="4581525"/>
          <a:ext cx="8112125" cy="98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822" name="Equation" r:id="rId5" imgW="3530520" imgH="431640" progId="Equation.3">
                  <p:embed/>
                </p:oleObj>
              </mc:Choice>
              <mc:Fallback>
                <p:oleObj name="Equation" r:id="rId5" imgW="3530520" imgH="4316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025" y="4581525"/>
                        <a:ext cx="8112125" cy="987425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5" name="Skupina 24"/>
          <p:cNvGrpSpPr/>
          <p:nvPr/>
        </p:nvGrpSpPr>
        <p:grpSpPr>
          <a:xfrm>
            <a:off x="755576" y="2343963"/>
            <a:ext cx="2085305" cy="1445077"/>
            <a:chOff x="304869" y="971774"/>
            <a:chExt cx="4483155" cy="3106738"/>
          </a:xfrm>
        </p:grpSpPr>
        <p:grpSp>
          <p:nvGrpSpPr>
            <p:cNvPr id="12" name="Group 22"/>
            <p:cNvGrpSpPr>
              <a:grpSpLocks/>
            </p:cNvGrpSpPr>
            <p:nvPr/>
          </p:nvGrpSpPr>
          <p:grpSpPr bwMode="auto">
            <a:xfrm>
              <a:off x="614487" y="971774"/>
              <a:ext cx="4173537" cy="3106738"/>
              <a:chOff x="957" y="1207"/>
              <a:chExt cx="2629" cy="1957"/>
            </a:xfrm>
          </p:grpSpPr>
          <p:sp>
            <p:nvSpPr>
              <p:cNvPr id="13" name="Rectangle 7"/>
              <p:cNvSpPr>
                <a:spLocks noChangeArrowheads="1"/>
              </p:cNvSpPr>
              <p:nvPr/>
            </p:nvSpPr>
            <p:spPr bwMode="auto">
              <a:xfrm>
                <a:off x="1827" y="1941"/>
                <a:ext cx="554" cy="5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r>
                  <a:rPr lang="cs-CZ" sz="2000" dirty="0" err="1">
                    <a:latin typeface="Symbol" pitchFamily="18" charset="2"/>
                  </a:rPr>
                  <a:t>q</a:t>
                </a:r>
                <a:r>
                  <a:rPr lang="cs-CZ" sz="2000" baseline="-25000" dirty="0" err="1">
                    <a:latin typeface="+mj-lt"/>
                  </a:rPr>
                  <a:t>o</a:t>
                </a:r>
                <a:endParaRPr lang="cs-CZ" sz="2000" baseline="-25000" dirty="0">
                  <a:latin typeface="+mj-lt"/>
                </a:endParaRPr>
              </a:p>
            </p:txBody>
          </p:sp>
          <p:sp>
            <p:nvSpPr>
              <p:cNvPr id="14" name="AutoShape 8"/>
              <p:cNvSpPr>
                <a:spLocks noChangeArrowheads="1"/>
              </p:cNvSpPr>
              <p:nvPr/>
            </p:nvSpPr>
            <p:spPr bwMode="auto">
              <a:xfrm>
                <a:off x="1972" y="2788"/>
                <a:ext cx="1144" cy="280"/>
              </a:xfrm>
              <a:prstGeom prst="parallelogram">
                <a:avLst>
                  <a:gd name="adj" fmla="val 102086"/>
                </a:avLst>
              </a:prstGeom>
              <a:solidFill>
                <a:srgbClr val="FCFEB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Line 9"/>
              <p:cNvSpPr>
                <a:spLocks noChangeShapeType="1"/>
              </p:cNvSpPr>
              <p:nvPr/>
            </p:nvSpPr>
            <p:spPr bwMode="auto">
              <a:xfrm flipV="1">
                <a:off x="2544" y="1389"/>
                <a:ext cx="0" cy="154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Rectangle 10"/>
              <p:cNvSpPr>
                <a:spLocks noChangeArrowheads="1"/>
              </p:cNvSpPr>
              <p:nvPr/>
            </p:nvSpPr>
            <p:spPr bwMode="auto">
              <a:xfrm>
                <a:off x="2562" y="1207"/>
                <a:ext cx="486" cy="5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r>
                  <a:rPr lang="cs-CZ" sz="2000" b="1" dirty="0">
                    <a:latin typeface="+mj-lt"/>
                  </a:rPr>
                  <a:t>n</a:t>
                </a:r>
              </a:p>
            </p:txBody>
          </p:sp>
          <p:sp>
            <p:nvSpPr>
              <p:cNvPr id="17" name="Line 11"/>
              <p:cNvSpPr>
                <a:spLocks noChangeShapeType="1"/>
              </p:cNvSpPr>
              <p:nvPr/>
            </p:nvSpPr>
            <p:spPr bwMode="auto">
              <a:xfrm flipV="1">
                <a:off x="2549" y="2205"/>
                <a:ext cx="519" cy="72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Line 12"/>
              <p:cNvSpPr>
                <a:spLocks noChangeShapeType="1"/>
              </p:cNvSpPr>
              <p:nvPr/>
            </p:nvSpPr>
            <p:spPr bwMode="auto">
              <a:xfrm flipV="1">
                <a:off x="3067" y="1485"/>
                <a:ext cx="519" cy="72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med" len="med"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Line 14"/>
              <p:cNvSpPr>
                <a:spLocks noChangeShapeType="1"/>
              </p:cNvSpPr>
              <p:nvPr/>
            </p:nvSpPr>
            <p:spPr bwMode="auto">
              <a:xfrm flipH="1">
                <a:off x="1389" y="2729"/>
                <a:ext cx="2182" cy="43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Line 15"/>
              <p:cNvSpPr>
                <a:spLocks noChangeShapeType="1"/>
              </p:cNvSpPr>
              <p:nvPr/>
            </p:nvSpPr>
            <p:spPr bwMode="auto">
              <a:xfrm flipH="1" flipV="1">
                <a:off x="957" y="2157"/>
                <a:ext cx="1591" cy="77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Arc 17"/>
              <p:cNvSpPr>
                <a:spLocks/>
              </p:cNvSpPr>
              <p:nvPr/>
            </p:nvSpPr>
            <p:spPr bwMode="auto">
              <a:xfrm>
                <a:off x="2545" y="2405"/>
                <a:ext cx="303" cy="524"/>
              </a:xfrm>
              <a:custGeom>
                <a:avLst/>
                <a:gdLst>
                  <a:gd name="T0" fmla="*/ 0 w 12494"/>
                  <a:gd name="T1" fmla="*/ 0 h 21600"/>
                  <a:gd name="T2" fmla="*/ 303 w 12494"/>
                  <a:gd name="T3" fmla="*/ 96 h 21600"/>
                  <a:gd name="T4" fmla="*/ 1 w 12494"/>
                  <a:gd name="T5" fmla="*/ 524 h 21600"/>
                  <a:gd name="T6" fmla="*/ 0 60000 65536"/>
                  <a:gd name="T7" fmla="*/ 0 60000 65536"/>
                  <a:gd name="T8" fmla="*/ 0 60000 65536"/>
                  <a:gd name="T9" fmla="*/ 0 w 12494"/>
                  <a:gd name="T10" fmla="*/ 0 h 21600"/>
                  <a:gd name="T11" fmla="*/ 12494 w 12494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494" h="21600" fill="none" extrusionOk="0">
                    <a:moveTo>
                      <a:pt x="0" y="0"/>
                    </a:moveTo>
                    <a:cubicBezTo>
                      <a:pt x="13" y="0"/>
                      <a:pt x="27" y="-1"/>
                      <a:pt x="41" y="0"/>
                    </a:cubicBezTo>
                    <a:cubicBezTo>
                      <a:pt x="4500" y="0"/>
                      <a:pt x="8850" y="1380"/>
                      <a:pt x="12493" y="3951"/>
                    </a:cubicBezTo>
                  </a:path>
                  <a:path w="12494" h="21600" stroke="0" extrusionOk="0">
                    <a:moveTo>
                      <a:pt x="0" y="0"/>
                    </a:moveTo>
                    <a:cubicBezTo>
                      <a:pt x="13" y="0"/>
                      <a:pt x="27" y="-1"/>
                      <a:pt x="41" y="0"/>
                    </a:cubicBezTo>
                    <a:cubicBezTo>
                      <a:pt x="4500" y="0"/>
                      <a:pt x="8850" y="1380"/>
                      <a:pt x="12493" y="3951"/>
                    </a:cubicBezTo>
                    <a:lnTo>
                      <a:pt x="41" y="2160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Rectangle 18"/>
              <p:cNvSpPr>
                <a:spLocks noChangeArrowheads="1"/>
              </p:cNvSpPr>
              <p:nvPr/>
            </p:nvSpPr>
            <p:spPr bwMode="auto">
              <a:xfrm>
                <a:off x="2567" y="1843"/>
                <a:ext cx="495" cy="5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r>
                  <a:rPr lang="cs-CZ" sz="2000" dirty="0" err="1">
                    <a:latin typeface="Symbol" pitchFamily="18" charset="2"/>
                  </a:rPr>
                  <a:t>q</a:t>
                </a:r>
                <a:r>
                  <a:rPr lang="cs-CZ" sz="2000" baseline="-25000" dirty="0" err="1">
                    <a:latin typeface="+mj-lt"/>
                  </a:rPr>
                  <a:t>i</a:t>
                </a:r>
                <a:endParaRPr lang="cs-CZ" sz="2000" baseline="-25000" dirty="0">
                  <a:latin typeface="+mj-lt"/>
                </a:endParaRPr>
              </a:p>
            </p:txBody>
          </p:sp>
          <p:sp>
            <p:nvSpPr>
              <p:cNvPr id="23" name="Arc 19"/>
              <p:cNvSpPr>
                <a:spLocks/>
              </p:cNvSpPr>
              <p:nvPr/>
            </p:nvSpPr>
            <p:spPr bwMode="auto">
              <a:xfrm>
                <a:off x="2074" y="2405"/>
                <a:ext cx="471" cy="524"/>
              </a:xfrm>
              <a:custGeom>
                <a:avLst/>
                <a:gdLst>
                  <a:gd name="T0" fmla="*/ 0 w 19434"/>
                  <a:gd name="T1" fmla="*/ 295 h 21599"/>
                  <a:gd name="T2" fmla="*/ 465 w 19434"/>
                  <a:gd name="T3" fmla="*/ 0 h 21599"/>
                  <a:gd name="T4" fmla="*/ 471 w 19434"/>
                  <a:gd name="T5" fmla="*/ 524 h 21599"/>
                  <a:gd name="T6" fmla="*/ 0 60000 65536"/>
                  <a:gd name="T7" fmla="*/ 0 60000 65536"/>
                  <a:gd name="T8" fmla="*/ 0 60000 65536"/>
                  <a:gd name="T9" fmla="*/ 0 w 19434"/>
                  <a:gd name="T10" fmla="*/ 0 h 21599"/>
                  <a:gd name="T11" fmla="*/ 19434 w 19434"/>
                  <a:gd name="T12" fmla="*/ 21599 h 215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434" h="21599" fill="none" extrusionOk="0">
                    <a:moveTo>
                      <a:pt x="0" y="12170"/>
                    </a:moveTo>
                    <a:cubicBezTo>
                      <a:pt x="3573" y="4805"/>
                      <a:pt x="11002" y="94"/>
                      <a:pt x="19187" y="0"/>
                    </a:cubicBezTo>
                  </a:path>
                  <a:path w="19434" h="21599" stroke="0" extrusionOk="0">
                    <a:moveTo>
                      <a:pt x="0" y="12170"/>
                    </a:moveTo>
                    <a:cubicBezTo>
                      <a:pt x="3573" y="4805"/>
                      <a:pt x="11002" y="94"/>
                      <a:pt x="19187" y="0"/>
                    </a:cubicBezTo>
                    <a:lnTo>
                      <a:pt x="19434" y="21599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4" name="Rectangle 7"/>
            <p:cNvSpPr>
              <a:spLocks noChangeArrowheads="1"/>
            </p:cNvSpPr>
            <p:nvPr/>
          </p:nvSpPr>
          <p:spPr bwMode="auto">
            <a:xfrm>
              <a:off x="304869" y="1362353"/>
              <a:ext cx="2071207" cy="8546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000" dirty="0" err="1">
                  <a:latin typeface="Symbol" pitchFamily="18" charset="2"/>
                </a:rPr>
                <a:t>q</a:t>
              </a:r>
              <a:r>
                <a:rPr lang="cs-CZ" sz="2000" baseline="-25000" dirty="0" err="1">
                  <a:latin typeface="+mj-lt"/>
                </a:rPr>
                <a:t>o</a:t>
              </a:r>
              <a:r>
                <a:rPr lang="cs-CZ" sz="2000" dirty="0">
                  <a:latin typeface="Symbol" pitchFamily="18" charset="2"/>
                </a:rPr>
                <a:t> = </a:t>
              </a:r>
              <a:r>
                <a:rPr lang="cs-CZ" sz="2000" dirty="0" err="1">
                  <a:latin typeface="Symbol" pitchFamily="18" charset="2"/>
                </a:rPr>
                <a:t>q</a:t>
              </a:r>
              <a:r>
                <a:rPr lang="cs-CZ" sz="2000" baseline="-25000" dirty="0" err="1">
                  <a:latin typeface="+mj-lt"/>
                </a:rPr>
                <a:t>i</a:t>
              </a:r>
              <a:r>
                <a:rPr lang="cs-CZ" sz="2000" baseline="-25000" dirty="0"/>
                <a:t> </a:t>
              </a:r>
              <a:endParaRPr lang="cs-CZ" sz="2000" baseline="-25000" dirty="0">
                <a:latin typeface="+mj-lt"/>
              </a:endParaRPr>
            </a:p>
          </p:txBody>
        </p:sp>
      </p:grpSp>
      <p:cxnSp>
        <p:nvCxnSpPr>
          <p:cNvPr id="28" name="Přímá spojovací šipka 27"/>
          <p:cNvCxnSpPr/>
          <p:nvPr/>
        </p:nvCxnSpPr>
        <p:spPr>
          <a:xfrm rot="10800000" flipV="1">
            <a:off x="3501408" y="4149080"/>
            <a:ext cx="1070593" cy="64807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ovéPole 28"/>
          <p:cNvSpPr txBox="1"/>
          <p:nvPr/>
        </p:nvSpPr>
        <p:spPr>
          <a:xfrm>
            <a:off x="4355976" y="3789040"/>
            <a:ext cx="40126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+mn-lt"/>
              </a:rPr>
              <a:t>Fresnel reflectance (see below)</a:t>
            </a:r>
          </a:p>
        </p:txBody>
      </p:sp>
      <p:cxnSp>
        <p:nvCxnSpPr>
          <p:cNvPr id="33" name="Přímá spojovací šipka 32"/>
          <p:cNvCxnSpPr/>
          <p:nvPr/>
        </p:nvCxnSpPr>
        <p:spPr>
          <a:xfrm flipV="1">
            <a:off x="5004048" y="3283226"/>
            <a:ext cx="720080" cy="5760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ovéPole 28"/>
          <p:cNvSpPr txBox="1"/>
          <p:nvPr/>
        </p:nvSpPr>
        <p:spPr>
          <a:xfrm>
            <a:off x="3731910" y="2289483"/>
            <a:ext cx="136768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+mn-lt"/>
              </a:rPr>
              <a:t>We want</a:t>
            </a:r>
            <a:r>
              <a:rPr lang="cs-CZ" sz="2200" dirty="0">
                <a:latin typeface="+mn-lt"/>
              </a:rPr>
              <a:t>:</a:t>
            </a:r>
            <a:endParaRPr lang="en-US" sz="2200" dirty="0">
              <a:latin typeface="+mn-lt"/>
            </a:endParaRPr>
          </a:p>
        </p:txBody>
      </p:sp>
    </p:spTree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BRDF of the ideal mirror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BRDF of the ideal mirror is a Dirac delta distribution</a:t>
            </a:r>
            <a:endParaRPr lang="cs-CZ" dirty="0"/>
          </a:p>
          <a:p>
            <a:endParaRPr lang="en-US" dirty="0"/>
          </a:p>
          <a:p>
            <a:r>
              <a:rPr lang="en-US" dirty="0"/>
              <a:t>Verification</a:t>
            </a:r>
            <a:r>
              <a:rPr lang="cs-CZ" dirty="0"/>
              <a:t>: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</a:t>
            </a:r>
            <a:endParaRPr lang="en-US" altLang="en-US"/>
          </a:p>
        </p:txBody>
      </p:sp>
      <p:graphicFrame>
        <p:nvGraphicFramePr>
          <p:cNvPr id="25907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0620655"/>
              </p:ext>
            </p:extLst>
          </p:nvPr>
        </p:nvGraphicFramePr>
        <p:xfrm>
          <a:off x="395536" y="3132138"/>
          <a:ext cx="8797633" cy="19530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978" name="Equation" r:id="rId3" imgW="4330440" imgH="965160" progId="Equation.3">
                  <p:embed/>
                </p:oleObj>
              </mc:Choice>
              <mc:Fallback>
                <p:oleObj name="Equation" r:id="rId3" imgW="4330440" imgH="96516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3132138"/>
                        <a:ext cx="8797633" cy="19530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</a:t>
            </a:r>
            <a:endParaRPr lang="en-US" altLang="en-US"/>
          </a:p>
        </p:txBody>
      </p:sp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5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0"/>
            <a:ext cx="2195736" cy="13407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b="1" dirty="0"/>
              <a:t>Ideal refraction</a:t>
            </a:r>
            <a:endParaRPr lang="cs-CZ" b="1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4292600"/>
            <a:ext cx="822960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cs-CZ" sz="2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cs-CZ" sz="2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/>
          </a:p>
        </p:txBody>
      </p:sp>
    </p:spTree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Ideal refraction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/>
          </a:p>
          <a:p>
            <a:endParaRPr lang="en-US"/>
          </a:p>
        </p:txBody>
      </p:sp>
      <p:pic>
        <p:nvPicPr>
          <p:cNvPr id="136198" name="Picture 6" descr="09F04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125538"/>
            <a:ext cx="4176713" cy="3133725"/>
          </a:xfrm>
          <a:prstGeom prst="rect">
            <a:avLst/>
          </a:prstGeom>
          <a:noFill/>
        </p:spPr>
      </p:pic>
      <p:pic>
        <p:nvPicPr>
          <p:cNvPr id="13619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1125538"/>
            <a:ext cx="3097212" cy="464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</a:t>
            </a:r>
            <a:endParaRPr lang="en-US" altLang="en-US"/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Recall the </a:t>
            </a:r>
            <a:r>
              <a:rPr lang="en-US" sz="3200" dirty="0" err="1" smtClean="0"/>
              <a:t>Phong</a:t>
            </a:r>
            <a:r>
              <a:rPr lang="en-US" sz="3200" dirty="0" smtClean="0"/>
              <a:t> </a:t>
            </a:r>
            <a:r>
              <a:rPr lang="en-US" sz="3200" dirty="0"/>
              <a:t>shading model</a:t>
            </a:r>
            <a:endParaRPr lang="cs-CZ" sz="3200" dirty="0"/>
          </a:p>
        </p:txBody>
      </p:sp>
      <p:graphicFrame>
        <p:nvGraphicFramePr>
          <p:cNvPr id="236548" name="Object 4"/>
          <p:cNvGraphicFramePr>
            <a:graphicFrameLocks noChangeAspect="1"/>
          </p:cNvGraphicFramePr>
          <p:nvPr/>
        </p:nvGraphicFramePr>
        <p:xfrm>
          <a:off x="2556669" y="4503738"/>
          <a:ext cx="4030662" cy="554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824" name="Rovnice" r:id="rId3" imgW="1752480" imgH="241200" progId="Equation.3">
                  <p:embed/>
                </p:oleObj>
              </mc:Choice>
              <mc:Fallback>
                <p:oleObj name="Rovnice" r:id="rId3" imgW="17524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6669" y="4503738"/>
                        <a:ext cx="4030662" cy="5540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6549" name="AutoShape 5"/>
          <p:cNvSpPr>
            <a:spLocks noChangeArrowheads="1"/>
          </p:cNvSpPr>
          <p:nvPr/>
        </p:nvSpPr>
        <p:spPr bwMode="auto">
          <a:xfrm>
            <a:off x="2319039" y="1340768"/>
            <a:ext cx="376238" cy="381000"/>
          </a:xfrm>
          <a:prstGeom prst="sun">
            <a:avLst>
              <a:gd name="adj" fmla="val 25000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6550" name="Line 6"/>
          <p:cNvSpPr>
            <a:spLocks noChangeShapeType="1"/>
          </p:cNvSpPr>
          <p:nvPr/>
        </p:nvSpPr>
        <p:spPr bwMode="auto">
          <a:xfrm>
            <a:off x="3009602" y="3493418"/>
            <a:ext cx="23891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6551" name="Line 7"/>
          <p:cNvSpPr>
            <a:spLocks noChangeShapeType="1"/>
          </p:cNvSpPr>
          <p:nvPr/>
        </p:nvSpPr>
        <p:spPr bwMode="auto">
          <a:xfrm flipV="1">
            <a:off x="4214514" y="2083718"/>
            <a:ext cx="0" cy="14176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6552" name="Line 8"/>
          <p:cNvSpPr>
            <a:spLocks noChangeShapeType="1"/>
          </p:cNvSpPr>
          <p:nvPr/>
        </p:nvSpPr>
        <p:spPr bwMode="auto">
          <a:xfrm>
            <a:off x="3327102" y="2421855"/>
            <a:ext cx="865187" cy="10509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6553" name="Line 9"/>
          <p:cNvSpPr>
            <a:spLocks noChangeShapeType="1"/>
          </p:cNvSpPr>
          <p:nvPr/>
        </p:nvSpPr>
        <p:spPr bwMode="auto">
          <a:xfrm flipV="1">
            <a:off x="4222452" y="2780630"/>
            <a:ext cx="1768475" cy="6921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6554" name="Line 10"/>
          <p:cNvSpPr>
            <a:spLocks noChangeShapeType="1"/>
          </p:cNvSpPr>
          <p:nvPr/>
        </p:nvSpPr>
        <p:spPr bwMode="auto">
          <a:xfrm flipH="1">
            <a:off x="4219277" y="2188493"/>
            <a:ext cx="1068387" cy="1277937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6555" name="Line 11"/>
          <p:cNvSpPr>
            <a:spLocks noChangeShapeType="1"/>
          </p:cNvSpPr>
          <p:nvPr/>
        </p:nvSpPr>
        <p:spPr bwMode="auto">
          <a:xfrm>
            <a:off x="7143452" y="1845593"/>
            <a:ext cx="596900" cy="1206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6556" name="Line 12"/>
          <p:cNvSpPr>
            <a:spLocks noChangeShapeType="1"/>
          </p:cNvSpPr>
          <p:nvPr/>
        </p:nvSpPr>
        <p:spPr bwMode="auto">
          <a:xfrm flipH="1">
            <a:off x="7486352" y="1974180"/>
            <a:ext cx="246062" cy="4984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6557" name="Line 13"/>
          <p:cNvSpPr>
            <a:spLocks noChangeShapeType="1"/>
          </p:cNvSpPr>
          <p:nvPr/>
        </p:nvSpPr>
        <p:spPr bwMode="auto">
          <a:xfrm>
            <a:off x="7399039" y="1905918"/>
            <a:ext cx="180975" cy="3778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4200227" y="2342480"/>
            <a:ext cx="993775" cy="1141413"/>
            <a:chOff x="2787" y="2622"/>
            <a:chExt cx="847" cy="937"/>
          </a:xfrm>
        </p:grpSpPr>
        <p:sp>
          <p:nvSpPr>
            <p:cNvPr id="236559" name="Freeform 15"/>
            <p:cNvSpPr>
              <a:spLocks/>
            </p:cNvSpPr>
            <p:nvPr/>
          </p:nvSpPr>
          <p:spPr bwMode="auto">
            <a:xfrm>
              <a:off x="2793" y="2622"/>
              <a:ext cx="841" cy="933"/>
            </a:xfrm>
            <a:custGeom>
              <a:avLst/>
              <a:gdLst/>
              <a:ahLst/>
              <a:cxnLst>
                <a:cxn ang="0">
                  <a:pos x="0" y="908"/>
                </a:cxn>
                <a:cxn ang="0">
                  <a:pos x="87" y="524"/>
                </a:cxn>
                <a:cxn ang="0">
                  <a:pos x="353" y="196"/>
                </a:cxn>
                <a:cxn ang="0">
                  <a:pos x="774" y="35"/>
                </a:cxn>
                <a:cxn ang="0">
                  <a:pos x="756" y="407"/>
                </a:cxn>
                <a:cxn ang="0">
                  <a:pos x="496" y="815"/>
                </a:cxn>
                <a:cxn ang="0">
                  <a:pos x="37" y="933"/>
                </a:cxn>
              </a:cxnLst>
              <a:rect l="0" t="0" r="r" b="b"/>
              <a:pathLst>
                <a:path w="841" h="933">
                  <a:moveTo>
                    <a:pt x="0" y="908"/>
                  </a:moveTo>
                  <a:cubicBezTo>
                    <a:pt x="14" y="775"/>
                    <a:pt x="28" y="643"/>
                    <a:pt x="87" y="524"/>
                  </a:cubicBezTo>
                  <a:cubicBezTo>
                    <a:pt x="146" y="405"/>
                    <a:pt x="239" y="278"/>
                    <a:pt x="353" y="196"/>
                  </a:cubicBezTo>
                  <a:cubicBezTo>
                    <a:pt x="467" y="114"/>
                    <a:pt x="707" y="0"/>
                    <a:pt x="774" y="35"/>
                  </a:cubicBezTo>
                  <a:cubicBezTo>
                    <a:pt x="841" y="70"/>
                    <a:pt x="802" y="277"/>
                    <a:pt x="756" y="407"/>
                  </a:cubicBezTo>
                  <a:cubicBezTo>
                    <a:pt x="710" y="537"/>
                    <a:pt x="616" y="727"/>
                    <a:pt x="496" y="815"/>
                  </a:cubicBezTo>
                  <a:cubicBezTo>
                    <a:pt x="376" y="903"/>
                    <a:pt x="112" y="915"/>
                    <a:pt x="37" y="933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36560" name="Line 16"/>
            <p:cNvSpPr>
              <a:spLocks noChangeShapeType="1"/>
            </p:cNvSpPr>
            <p:nvPr/>
          </p:nvSpPr>
          <p:spPr bwMode="auto">
            <a:xfrm flipV="1">
              <a:off x="2799" y="2917"/>
              <a:ext cx="279" cy="6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36561" name="Line 17"/>
            <p:cNvSpPr>
              <a:spLocks noChangeShapeType="1"/>
            </p:cNvSpPr>
            <p:nvPr/>
          </p:nvSpPr>
          <p:spPr bwMode="auto">
            <a:xfrm flipV="1">
              <a:off x="2823" y="2744"/>
              <a:ext cx="502" cy="7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36562" name="Line 18"/>
            <p:cNvSpPr>
              <a:spLocks noChangeShapeType="1"/>
            </p:cNvSpPr>
            <p:nvPr/>
          </p:nvSpPr>
          <p:spPr bwMode="auto">
            <a:xfrm flipV="1">
              <a:off x="2787" y="2866"/>
              <a:ext cx="799" cy="69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36563" name="Line 19"/>
            <p:cNvSpPr>
              <a:spLocks noChangeShapeType="1"/>
            </p:cNvSpPr>
            <p:nvPr/>
          </p:nvSpPr>
          <p:spPr bwMode="auto">
            <a:xfrm flipV="1">
              <a:off x="2799" y="3190"/>
              <a:ext cx="657" cy="3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6564" name="Text Box 20"/>
          <p:cNvSpPr txBox="1">
            <a:spLocks noChangeArrowheads="1"/>
          </p:cNvSpPr>
          <p:nvPr/>
        </p:nvSpPr>
        <p:spPr bwMode="auto">
          <a:xfrm>
            <a:off x="2750839" y="2153568"/>
            <a:ext cx="4206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cs-CZ" sz="2800" b="1">
                <a:latin typeface="Times New Roman" pitchFamily="18" charset="0"/>
              </a:rPr>
              <a:t>L</a:t>
            </a:r>
            <a:endParaRPr lang="en-US" sz="2800" b="1">
              <a:latin typeface="Times New Roman" pitchFamily="18" charset="0"/>
            </a:endParaRPr>
          </a:p>
        </p:txBody>
      </p:sp>
      <p:sp>
        <p:nvSpPr>
          <p:cNvPr id="236565" name="Text Box 21"/>
          <p:cNvSpPr txBox="1">
            <a:spLocks noChangeArrowheads="1"/>
          </p:cNvSpPr>
          <p:nvPr/>
        </p:nvSpPr>
        <p:spPr bwMode="auto">
          <a:xfrm>
            <a:off x="5327352" y="1948780"/>
            <a:ext cx="4413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800" b="1">
                <a:latin typeface="Times New Roman" pitchFamily="18" charset="0"/>
              </a:rPr>
              <a:t>R</a:t>
            </a:r>
          </a:p>
        </p:txBody>
      </p:sp>
      <p:sp>
        <p:nvSpPr>
          <p:cNvPr id="236566" name="Text Box 22"/>
          <p:cNvSpPr txBox="1">
            <a:spLocks noChangeArrowheads="1"/>
          </p:cNvSpPr>
          <p:nvPr/>
        </p:nvSpPr>
        <p:spPr bwMode="auto">
          <a:xfrm>
            <a:off x="6063952" y="2709193"/>
            <a:ext cx="4413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cs-CZ" sz="2800" b="1">
                <a:latin typeface="Times New Roman" pitchFamily="18" charset="0"/>
              </a:rPr>
              <a:t>V</a:t>
            </a:r>
            <a:endParaRPr lang="en-US" sz="2800" b="1">
              <a:latin typeface="Times New Roman" pitchFamily="18" charset="0"/>
            </a:endParaRPr>
          </a:p>
        </p:txBody>
      </p:sp>
      <p:sp>
        <p:nvSpPr>
          <p:cNvPr id="236567" name="Text Box 23"/>
          <p:cNvSpPr txBox="1">
            <a:spLocks noChangeArrowheads="1"/>
          </p:cNvSpPr>
          <p:nvPr/>
        </p:nvSpPr>
        <p:spPr bwMode="auto">
          <a:xfrm>
            <a:off x="3971627" y="1656680"/>
            <a:ext cx="4413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800" b="1">
                <a:latin typeface="Times New Roman" pitchFamily="18" charset="0"/>
              </a:rPr>
              <a:t>N</a:t>
            </a:r>
          </a:p>
        </p:txBody>
      </p:sp>
      <p:graphicFrame>
        <p:nvGraphicFramePr>
          <p:cNvPr id="236568" name="Object 24"/>
          <p:cNvGraphicFramePr>
            <a:graphicFrameLocks noChangeAspect="1"/>
          </p:cNvGraphicFramePr>
          <p:nvPr/>
        </p:nvGraphicFramePr>
        <p:xfrm>
          <a:off x="3271044" y="5353050"/>
          <a:ext cx="2601913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825" name="Rovnice" r:id="rId5" imgW="1130040" imgH="203040" progId="Equation.3">
                  <p:embed/>
                </p:oleObj>
              </mc:Choice>
              <mc:Fallback>
                <p:oleObj name="Rovnice" r:id="rId5" imgW="113004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1044" y="5353050"/>
                        <a:ext cx="2601913" cy="468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Zástupný symbol pro zápatí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8845823"/>
      </p:ext>
    </p:extLst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44008" y="2718878"/>
            <a:ext cx="3888681" cy="3878474"/>
            <a:chOff x="5724525" y="3573016"/>
            <a:chExt cx="3024188" cy="3016250"/>
          </a:xfrm>
        </p:grpSpPr>
        <p:pic>
          <p:nvPicPr>
            <p:cNvPr id="110602" name="Picture 1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24525" y="3573016"/>
              <a:ext cx="3024188" cy="3016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0603" name="Text Box 11"/>
            <p:cNvSpPr txBox="1">
              <a:spLocks noChangeArrowheads="1"/>
            </p:cNvSpPr>
            <p:nvPr/>
          </p:nvSpPr>
          <p:spPr bwMode="auto">
            <a:xfrm>
              <a:off x="5867400" y="4508500"/>
              <a:ext cx="4127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cs-CZ">
                  <a:latin typeface="Symbol" pitchFamily="18" charset="2"/>
                </a:rPr>
                <a:t>h</a:t>
              </a:r>
              <a:r>
                <a:rPr lang="cs-CZ" baseline="-25000"/>
                <a:t>i</a:t>
              </a:r>
            </a:p>
          </p:txBody>
        </p:sp>
        <p:sp>
          <p:nvSpPr>
            <p:cNvPr id="110605" name="Text Box 13"/>
            <p:cNvSpPr txBox="1">
              <a:spLocks noChangeArrowheads="1"/>
            </p:cNvSpPr>
            <p:nvPr/>
          </p:nvSpPr>
          <p:spPr bwMode="auto">
            <a:xfrm>
              <a:off x="5867400" y="5229225"/>
              <a:ext cx="48101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cs-CZ">
                  <a:latin typeface="Symbol" pitchFamily="18" charset="2"/>
                </a:rPr>
                <a:t>h</a:t>
              </a:r>
              <a:r>
                <a:rPr lang="cs-CZ" baseline="-25000"/>
                <a:t>o</a:t>
              </a:r>
            </a:p>
          </p:txBody>
        </p:sp>
        <p:sp>
          <p:nvSpPr>
            <p:cNvPr id="110606" name="Text Box 14"/>
            <p:cNvSpPr txBox="1">
              <a:spLocks noChangeArrowheads="1"/>
            </p:cNvSpPr>
            <p:nvPr/>
          </p:nvSpPr>
          <p:spPr bwMode="auto">
            <a:xfrm>
              <a:off x="6011863" y="3933825"/>
              <a:ext cx="4381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cs-CZ">
                  <a:latin typeface="Symbol" pitchFamily="18" charset="2"/>
                </a:rPr>
                <a:t>w</a:t>
              </a:r>
              <a:r>
                <a:rPr lang="cs-CZ" baseline="-25000"/>
                <a:t>i</a:t>
              </a:r>
            </a:p>
          </p:txBody>
        </p:sp>
        <p:sp>
          <p:nvSpPr>
            <p:cNvPr id="110607" name="Text Box 15"/>
            <p:cNvSpPr txBox="1">
              <a:spLocks noChangeArrowheads="1"/>
            </p:cNvSpPr>
            <p:nvPr/>
          </p:nvSpPr>
          <p:spPr bwMode="auto">
            <a:xfrm>
              <a:off x="7308850" y="5876925"/>
              <a:ext cx="50641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cs-CZ">
                  <a:latin typeface="Symbol" pitchFamily="18" charset="2"/>
                </a:rPr>
                <a:t>w</a:t>
              </a:r>
              <a:r>
                <a:rPr lang="cs-CZ" baseline="-25000"/>
                <a:t>o</a:t>
              </a:r>
            </a:p>
          </p:txBody>
        </p:sp>
      </p:grpSp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Ideal refraction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Index of refraction </a:t>
            </a:r>
            <a:r>
              <a:rPr lang="cs-CZ" b="1" i="1" dirty="0">
                <a:latin typeface="Symbol" pitchFamily="18" charset="2"/>
              </a:rPr>
              <a:t>h</a:t>
            </a:r>
            <a:r>
              <a:rPr lang="cs-CZ" b="1" dirty="0"/>
              <a:t> </a:t>
            </a:r>
            <a:endParaRPr lang="en-US" dirty="0"/>
          </a:p>
          <a:p>
            <a:pPr lvl="1"/>
            <a:r>
              <a:rPr lang="en-US" dirty="0"/>
              <a:t>Water </a:t>
            </a:r>
            <a:r>
              <a:rPr lang="cs-CZ" dirty="0"/>
              <a:t>1.33, </a:t>
            </a:r>
            <a:r>
              <a:rPr lang="en-US" dirty="0"/>
              <a:t>glass 1.6, diamond </a:t>
            </a:r>
            <a:r>
              <a:rPr lang="cs-CZ" dirty="0"/>
              <a:t>2.4</a:t>
            </a:r>
          </a:p>
          <a:p>
            <a:pPr lvl="1"/>
            <a:r>
              <a:rPr lang="en-US" dirty="0"/>
              <a:t>Often depends on the wavelength</a:t>
            </a:r>
            <a:endParaRPr lang="cs-CZ" dirty="0"/>
          </a:p>
          <a:p>
            <a:endParaRPr lang="cs-CZ" dirty="0"/>
          </a:p>
          <a:p>
            <a:r>
              <a:rPr lang="en-US" b="1" dirty="0"/>
              <a:t>Snell’s law</a:t>
            </a:r>
          </a:p>
          <a:p>
            <a:pPr lvl="1"/>
            <a:endParaRPr lang="en-US" dirty="0">
              <a:solidFill>
                <a:srgbClr val="00FF00"/>
              </a:solidFill>
            </a:endParaRPr>
          </a:p>
          <a:p>
            <a:endParaRPr lang="cs-CZ" dirty="0"/>
          </a:p>
          <a:p>
            <a:endParaRPr lang="cs-CZ" dirty="0"/>
          </a:p>
          <a:p>
            <a:endParaRPr lang="en-US" dirty="0"/>
          </a:p>
        </p:txBody>
      </p:sp>
      <p:graphicFrame>
        <p:nvGraphicFramePr>
          <p:cNvPr id="11059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6862839"/>
              </p:ext>
            </p:extLst>
          </p:nvPr>
        </p:nvGraphicFramePr>
        <p:xfrm>
          <a:off x="1259632" y="3708326"/>
          <a:ext cx="2482850" cy="512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352" name="Rovnice" r:id="rId4" imgW="1168200" imgH="241200" progId="Equation.3">
                  <p:embed/>
                </p:oleObj>
              </mc:Choice>
              <mc:Fallback>
                <p:oleObj name="Rovnice" r:id="rId4" imgW="1168200" imgH="241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632" y="3708326"/>
                        <a:ext cx="2482850" cy="512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Zástupný symbol pro zápatí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</a:t>
            </a:r>
            <a:endParaRPr lang="en-US" altLang="en-US"/>
          </a:p>
        </p:txBody>
      </p:sp>
    </p:spTree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Ideal refraction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Direction of the refracted ray</a:t>
            </a:r>
            <a:r>
              <a:rPr lang="cs-CZ" dirty="0"/>
              <a:t>:</a:t>
            </a:r>
          </a:p>
          <a:p>
            <a:endParaRPr lang="en-US" dirty="0"/>
          </a:p>
        </p:txBody>
      </p:sp>
      <p:graphicFrame>
        <p:nvGraphicFramePr>
          <p:cNvPr id="110598" name="Object 6"/>
          <p:cNvGraphicFramePr>
            <a:graphicFrameLocks noChangeAspect="1"/>
          </p:cNvGraphicFramePr>
          <p:nvPr/>
        </p:nvGraphicFramePr>
        <p:xfrm>
          <a:off x="1144588" y="2132856"/>
          <a:ext cx="6694487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5798" name="Rovnice" r:id="rId3" imgW="2920680" imgH="291960" progId="Equation.3">
                  <p:embed/>
                </p:oleObj>
              </mc:Choice>
              <mc:Fallback>
                <p:oleObj name="Rovnice" r:id="rId3" imgW="2920680" imgH="29196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4588" y="2132856"/>
                        <a:ext cx="6694487" cy="669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0599" name="Object 7"/>
          <p:cNvGraphicFramePr>
            <a:graphicFrameLocks noChangeAspect="1"/>
          </p:cNvGraphicFramePr>
          <p:nvPr/>
        </p:nvGraphicFramePr>
        <p:xfrm>
          <a:off x="1259632" y="2852936"/>
          <a:ext cx="1133475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5799" name="Rovnice" r:id="rId5" imgW="533160" imgH="431640" progId="Equation.3">
                  <p:embed/>
                </p:oleObj>
              </mc:Choice>
              <mc:Fallback>
                <p:oleObj name="Rovnice" r:id="rId5" imgW="533160" imgH="43164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632" y="2852936"/>
                        <a:ext cx="1133475" cy="91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Left Brace 25"/>
          <p:cNvSpPr/>
          <p:nvPr/>
        </p:nvSpPr>
        <p:spPr>
          <a:xfrm rot="16200000">
            <a:off x="6048164" y="1808821"/>
            <a:ext cx="288032" cy="2376264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3999414" y="3212977"/>
            <a:ext cx="4500078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latin typeface="+mn-lt"/>
              </a:rPr>
              <a:t>if</a:t>
            </a:r>
            <a:r>
              <a:rPr lang="cs-CZ" sz="2200" dirty="0">
                <a:latin typeface="+mn-lt"/>
              </a:rPr>
              <a:t> </a:t>
            </a:r>
            <a:r>
              <a:rPr lang="en-US" sz="2200" dirty="0">
                <a:latin typeface="+mn-lt"/>
              </a:rPr>
              <a:t>&lt; 0</a:t>
            </a:r>
            <a:r>
              <a:rPr lang="cs-CZ" sz="2200" dirty="0">
                <a:latin typeface="+mn-lt"/>
              </a:rPr>
              <a:t>, </a:t>
            </a:r>
            <a:r>
              <a:rPr lang="en-US" sz="2200" b="1" dirty="0">
                <a:latin typeface="+mn-lt"/>
              </a:rPr>
              <a:t>total internal reflection</a:t>
            </a:r>
          </a:p>
          <a:p>
            <a:pPr algn="ctr"/>
            <a:endParaRPr lang="cs-CZ" sz="2200" dirty="0">
              <a:latin typeface="+mn-lt"/>
            </a:endParaRPr>
          </a:p>
          <a:p>
            <a:endParaRPr lang="en-US" sz="2200" b="1" dirty="0">
              <a:latin typeface="+mn-lt"/>
            </a:endParaRPr>
          </a:p>
          <a:p>
            <a:endParaRPr lang="en-US" sz="2200" b="1" dirty="0">
              <a:latin typeface="+mn-lt"/>
            </a:endParaRPr>
          </a:p>
          <a:p>
            <a:r>
              <a:rPr lang="en-US" sz="2200" b="1" dirty="0">
                <a:latin typeface="+mn-lt"/>
              </a:rPr>
              <a:t>Critical angle</a:t>
            </a:r>
            <a:r>
              <a:rPr lang="cs-CZ" sz="2200" dirty="0">
                <a:latin typeface="+mn-lt"/>
              </a:rPr>
              <a:t>:</a:t>
            </a:r>
            <a:endParaRPr lang="en-US" sz="2200" dirty="0">
              <a:latin typeface="+mn-lt"/>
            </a:endParaRPr>
          </a:p>
        </p:txBody>
      </p:sp>
      <p:graphicFrame>
        <p:nvGraphicFramePr>
          <p:cNvPr id="103430" name="Object 6"/>
          <p:cNvGraphicFramePr>
            <a:graphicFrameLocks noChangeAspect="1"/>
          </p:cNvGraphicFramePr>
          <p:nvPr/>
        </p:nvGraphicFramePr>
        <p:xfrm>
          <a:off x="5292080" y="4851747"/>
          <a:ext cx="2347912" cy="1025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5800" name="Rovnice" r:id="rId7" imgW="1104840" imgH="482400" progId="Equation.3">
                  <p:embed/>
                </p:oleObj>
              </mc:Choice>
              <mc:Fallback>
                <p:oleObj name="Rovnice" r:id="rId7" imgW="1104840" imgH="48240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080" y="4851747"/>
                        <a:ext cx="2347912" cy="1025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431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1560" y="3996300"/>
            <a:ext cx="3233936" cy="2385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/>
          <p:nvPr/>
        </p:nvCxnSpPr>
        <p:spPr>
          <a:xfrm flipH="1">
            <a:off x="3995936" y="3645024"/>
            <a:ext cx="648072" cy="36004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16200000">
            <a:off x="-484258" y="5090336"/>
            <a:ext cx="18101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</a:rPr>
              <a:t>Image</a:t>
            </a:r>
            <a:r>
              <a:rPr lang="cs-CZ" sz="1600" dirty="0">
                <a:latin typeface="+mn-lt"/>
              </a:rPr>
              <a:t>: </a:t>
            </a:r>
            <a:r>
              <a:rPr lang="cs-CZ" sz="1600" dirty="0" err="1">
                <a:latin typeface="+mn-lt"/>
              </a:rPr>
              <a:t>wikipedia</a:t>
            </a:r>
            <a:endParaRPr lang="en-US" sz="1600" dirty="0">
              <a:latin typeface="+mn-lt"/>
            </a:endParaRPr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</a:t>
            </a:r>
            <a:endParaRPr lang="en-US" altLang="en-US"/>
          </a:p>
        </p:txBody>
      </p:sp>
    </p:spTree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Ideal refraction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b="1" dirty="0"/>
          </a:p>
          <a:p>
            <a:r>
              <a:rPr lang="en-US" b="1" dirty="0"/>
              <a:t>Change of radiance</a:t>
            </a:r>
            <a:endParaRPr lang="cs-CZ" b="1" dirty="0"/>
          </a:p>
          <a:p>
            <a:pPr lvl="1"/>
            <a:r>
              <a:rPr lang="en-US" dirty="0"/>
              <a:t>Follows from the conservation of energy </a:t>
            </a:r>
            <a:r>
              <a:rPr lang="cs-CZ" dirty="0"/>
              <a:t>(</a:t>
            </a:r>
            <a:r>
              <a:rPr lang="en-US" dirty="0"/>
              <a:t>flux</a:t>
            </a:r>
            <a:r>
              <a:rPr lang="cs-CZ" dirty="0"/>
              <a:t>)</a:t>
            </a:r>
          </a:p>
          <a:p>
            <a:pPr lvl="1"/>
            <a:r>
              <a:rPr lang="en-US" dirty="0"/>
              <a:t>When going from an optically rarer to a more dense medium, light energy gets “compressed” in directions</a:t>
            </a:r>
            <a:r>
              <a:rPr lang="cs-CZ" dirty="0"/>
              <a:t> =</a:t>
            </a:r>
            <a:r>
              <a:rPr lang="en-US" dirty="0"/>
              <a:t>&gt; higher energy density =&gt; higher radiance</a:t>
            </a:r>
            <a:endParaRPr lang="cs-CZ" dirty="0"/>
          </a:p>
          <a:p>
            <a:pPr lvl="1"/>
            <a:endParaRPr lang="cs-CZ" dirty="0"/>
          </a:p>
          <a:p>
            <a:endParaRPr lang="cs-CZ" dirty="0"/>
          </a:p>
          <a:p>
            <a:endParaRPr lang="en-US" dirty="0"/>
          </a:p>
        </p:txBody>
      </p:sp>
      <p:graphicFrame>
        <p:nvGraphicFramePr>
          <p:cNvPr id="110597" name="Object 5"/>
          <p:cNvGraphicFramePr>
            <a:graphicFrameLocks noChangeAspect="1"/>
          </p:cNvGraphicFramePr>
          <p:nvPr/>
        </p:nvGraphicFramePr>
        <p:xfrm>
          <a:off x="3923928" y="4149080"/>
          <a:ext cx="1430338" cy="97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376" name="Rovnice" r:id="rId3" imgW="672840" imgH="457200" progId="Equation.3">
                  <p:embed/>
                </p:oleObj>
              </mc:Choice>
              <mc:Fallback>
                <p:oleObj name="Rovnice" r:id="rId3" imgW="672840" imgH="457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3928" y="4149080"/>
                        <a:ext cx="1430338" cy="971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</a:t>
            </a:r>
            <a:endParaRPr lang="en-US" altLang="en-US"/>
          </a:p>
        </p:txBody>
      </p:sp>
    </p:spTree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609600" y="17526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cs-CZ" kern="0" dirty="0"/>
              <a:t>BRDF </a:t>
            </a:r>
            <a:r>
              <a:rPr lang="en-US" kern="0" dirty="0"/>
              <a:t>of the ideal refraction is a delta distribution</a:t>
            </a:r>
            <a:r>
              <a:rPr lang="cs-CZ" kern="0" dirty="0"/>
              <a:t>:</a:t>
            </a:r>
            <a:endParaRPr lang="en-US" kern="0" dirty="0"/>
          </a:p>
        </p:txBody>
      </p:sp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BRDF</a:t>
            </a:r>
            <a:r>
              <a:rPr lang="en-US" dirty="0"/>
              <a:t> of ideal refraction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b="1" dirty="0"/>
          </a:p>
          <a:p>
            <a:pPr lvl="1"/>
            <a:endParaRPr lang="cs-CZ" dirty="0"/>
          </a:p>
          <a:p>
            <a:endParaRPr lang="cs-CZ" dirty="0"/>
          </a:p>
          <a:p>
            <a:endParaRPr lang="en-US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</a:t>
            </a:r>
            <a:endParaRPr lang="en-US" altLang="en-US"/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5122750"/>
              </p:ext>
            </p:extLst>
          </p:nvPr>
        </p:nvGraphicFramePr>
        <p:xfrm>
          <a:off x="295275" y="3954760"/>
          <a:ext cx="841375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3001" name="Equation" r:id="rId3" imgW="4190760" imgH="457200" progId="Equation.3">
                  <p:embed/>
                </p:oleObj>
              </mc:Choice>
              <mc:Fallback>
                <p:oleObj name="Equation" r:id="rId3" imgW="4190760" imgH="4572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275" y="3954760"/>
                        <a:ext cx="8413750" cy="914400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Přímá spojovací šipka 7"/>
          <p:cNvCxnSpPr/>
          <p:nvPr/>
        </p:nvCxnSpPr>
        <p:spPr>
          <a:xfrm flipH="1">
            <a:off x="3491880" y="2852280"/>
            <a:ext cx="1080122" cy="12967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4355976" y="2420888"/>
            <a:ext cx="292259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+mn-lt"/>
              </a:rPr>
              <a:t>Fresnel transmittance</a:t>
            </a:r>
          </a:p>
        </p:txBody>
      </p:sp>
      <p:cxnSp>
        <p:nvCxnSpPr>
          <p:cNvPr id="12" name="Přímá spojovací šipka 11"/>
          <p:cNvCxnSpPr/>
          <p:nvPr/>
        </p:nvCxnSpPr>
        <p:spPr>
          <a:xfrm rot="16200000" flipH="1">
            <a:off x="1799692" y="3320913"/>
            <a:ext cx="1008112" cy="5040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>
            <a:off x="971600" y="2636837"/>
            <a:ext cx="25747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+mn-lt"/>
              </a:rPr>
              <a:t>Change of radiance</a:t>
            </a:r>
          </a:p>
        </p:txBody>
      </p:sp>
      <p:cxnSp>
        <p:nvCxnSpPr>
          <p:cNvPr id="15" name="Přímá spojovací šipka 14"/>
          <p:cNvCxnSpPr>
            <a:stCxn id="17" idx="2"/>
          </p:cNvCxnSpPr>
          <p:nvPr/>
        </p:nvCxnSpPr>
        <p:spPr>
          <a:xfrm flipH="1">
            <a:off x="5652134" y="3429000"/>
            <a:ext cx="56976" cy="64799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4963553" y="2998113"/>
            <a:ext cx="149111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+mn-lt"/>
              </a:rPr>
              <a:t>Snell’s law</a:t>
            </a:r>
          </a:p>
        </p:txBody>
      </p:sp>
      <p:cxnSp>
        <p:nvCxnSpPr>
          <p:cNvPr id="19" name="Přímá spojovací šipka 18"/>
          <p:cNvCxnSpPr>
            <a:stCxn id="21" idx="0"/>
          </p:cNvCxnSpPr>
          <p:nvPr/>
        </p:nvCxnSpPr>
        <p:spPr>
          <a:xfrm flipV="1">
            <a:off x="6478046" y="4581128"/>
            <a:ext cx="559155" cy="8640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/>
          <p:cNvSpPr txBox="1"/>
          <p:nvPr/>
        </p:nvSpPr>
        <p:spPr>
          <a:xfrm>
            <a:off x="3812091" y="5445224"/>
            <a:ext cx="53319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+mn-lt"/>
              </a:rPr>
              <a:t>Refracted ray stays in the incidence plane</a:t>
            </a:r>
          </a:p>
        </p:txBody>
      </p:sp>
    </p:spTree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b="1" dirty="0"/>
              <a:t>Fresnel equations</a:t>
            </a:r>
            <a:endParaRPr lang="cs-CZ" b="1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4292600"/>
            <a:ext cx="822960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cs-CZ" sz="2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cs-CZ" sz="2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/>
          </a:p>
        </p:txBody>
      </p:sp>
    </p:spTree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Fresnel equations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Read [</a:t>
            </a:r>
            <a:r>
              <a:rPr lang="cs-CZ" dirty="0" err="1"/>
              <a:t>frenel</a:t>
            </a:r>
            <a:r>
              <a:rPr lang="en-US" dirty="0"/>
              <a:t>]</a:t>
            </a:r>
            <a:endParaRPr lang="cs-CZ" dirty="0"/>
          </a:p>
          <a:p>
            <a:pPr>
              <a:lnSpc>
                <a:spcPct val="90000"/>
              </a:lnSpc>
            </a:pPr>
            <a:r>
              <a:rPr lang="en-US" dirty="0"/>
              <a:t>Ratio of the transmitted and reflected light depends on the incident direction</a:t>
            </a:r>
            <a:endParaRPr lang="cs-CZ" dirty="0"/>
          </a:p>
          <a:p>
            <a:pPr lvl="1">
              <a:lnSpc>
                <a:spcPct val="90000"/>
              </a:lnSpc>
            </a:pPr>
            <a:r>
              <a:rPr lang="en-US" dirty="0"/>
              <a:t>From above</a:t>
            </a:r>
            <a:r>
              <a:rPr lang="cs-CZ" dirty="0"/>
              <a:t> – </a:t>
            </a:r>
            <a:r>
              <a:rPr lang="en-US" dirty="0"/>
              <a:t>more transmission</a:t>
            </a:r>
            <a:endParaRPr lang="cs-CZ" dirty="0"/>
          </a:p>
          <a:p>
            <a:pPr lvl="1">
              <a:lnSpc>
                <a:spcPct val="90000"/>
              </a:lnSpc>
            </a:pPr>
            <a:r>
              <a:rPr lang="en-US" dirty="0"/>
              <a:t>From the side </a:t>
            </a:r>
            <a:r>
              <a:rPr lang="cs-CZ" dirty="0"/>
              <a:t>– </a:t>
            </a:r>
            <a:r>
              <a:rPr lang="en-US" dirty="0"/>
              <a:t>more reflection</a:t>
            </a:r>
            <a:endParaRPr lang="cs-CZ" dirty="0"/>
          </a:p>
          <a:p>
            <a:pPr>
              <a:lnSpc>
                <a:spcPct val="90000"/>
              </a:lnSpc>
            </a:pPr>
            <a:r>
              <a:rPr lang="en-US" dirty="0"/>
              <a:t>Extremely important for realistic rendering of glass, water and other smooth dielectrics</a:t>
            </a:r>
            <a:endParaRPr lang="cs-CZ" dirty="0"/>
          </a:p>
          <a:p>
            <a:pPr>
              <a:lnSpc>
                <a:spcPct val="90000"/>
              </a:lnSpc>
            </a:pPr>
            <a:endParaRPr lang="cs-CZ" dirty="0"/>
          </a:p>
          <a:p>
            <a:pPr>
              <a:lnSpc>
                <a:spcPct val="90000"/>
              </a:lnSpc>
            </a:pPr>
            <a:r>
              <a:rPr lang="en-US" dirty="0"/>
              <a:t>Not to be confused with</a:t>
            </a:r>
            <a:br>
              <a:rPr lang="en-US" dirty="0"/>
            </a:br>
            <a:r>
              <a:rPr lang="en-US" dirty="0"/>
              <a:t>Fresnel lenses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(</a:t>
            </a:r>
            <a:r>
              <a:rPr lang="en-US" dirty="0"/>
              <a:t>used in lighthouses</a:t>
            </a:r>
            <a:r>
              <a:rPr lang="cs-CZ" dirty="0"/>
              <a:t>)</a:t>
            </a:r>
            <a:endParaRPr lang="en-US" dirty="0"/>
          </a:p>
        </p:txBody>
      </p:sp>
      <p:pic>
        <p:nvPicPr>
          <p:cNvPr id="1116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188" y="404813"/>
            <a:ext cx="1000125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162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4402138"/>
            <a:ext cx="17145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162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1500" y="4221163"/>
            <a:ext cx="2082800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</a:t>
            </a:r>
            <a:endParaRPr lang="en-US" altLang="en-US"/>
          </a:p>
        </p:txBody>
      </p:sp>
    </p:spTree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Fresnel equations</a:t>
            </a:r>
            <a:endParaRPr lang="cs-CZ" dirty="0"/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94565" name="Text Box 5"/>
          <p:cNvSpPr txBox="1">
            <a:spLocks noChangeArrowheads="1"/>
          </p:cNvSpPr>
          <p:nvPr/>
        </p:nvSpPr>
        <p:spPr bwMode="auto">
          <a:xfrm>
            <a:off x="6084888" y="5013325"/>
            <a:ext cx="224452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i="1" u="sng" dirty="0">
                <a:latin typeface="+mj-lt"/>
              </a:rPr>
              <a:t>From above </a:t>
            </a:r>
            <a:r>
              <a:rPr lang="cs-CZ" dirty="0">
                <a:latin typeface="+mj-lt"/>
              </a:rPr>
              <a:t/>
            </a:r>
            <a:br>
              <a:rPr lang="cs-CZ" dirty="0">
                <a:latin typeface="+mj-lt"/>
              </a:rPr>
            </a:br>
            <a:r>
              <a:rPr lang="cs-CZ" dirty="0">
                <a:latin typeface="+mj-lt"/>
              </a:rPr>
              <a:t>- </a:t>
            </a:r>
            <a:r>
              <a:rPr lang="en-US" dirty="0">
                <a:latin typeface="+mj-lt"/>
              </a:rPr>
              <a:t>little reflection</a:t>
            </a:r>
            <a:r>
              <a:rPr lang="cs-CZ" dirty="0">
                <a:latin typeface="+mj-lt"/>
              </a:rPr>
              <a:t/>
            </a:r>
            <a:br>
              <a:rPr lang="cs-CZ" dirty="0">
                <a:latin typeface="+mj-lt"/>
              </a:rPr>
            </a:br>
            <a:r>
              <a:rPr lang="cs-CZ" dirty="0">
                <a:latin typeface="+mj-lt"/>
              </a:rPr>
              <a:t>- </a:t>
            </a:r>
            <a:r>
              <a:rPr lang="en-US" dirty="0">
                <a:latin typeface="+mj-lt"/>
              </a:rPr>
              <a:t>more transmission</a:t>
            </a:r>
            <a:endParaRPr lang="cs-CZ" dirty="0">
              <a:latin typeface="+mj-lt"/>
            </a:endParaRPr>
          </a:p>
        </p:txBody>
      </p:sp>
      <p:sp>
        <p:nvSpPr>
          <p:cNvPr id="194568" name="Text Box 8"/>
          <p:cNvSpPr txBox="1">
            <a:spLocks noChangeArrowheads="1"/>
          </p:cNvSpPr>
          <p:nvPr/>
        </p:nvSpPr>
        <p:spPr bwMode="auto">
          <a:xfrm>
            <a:off x="1258888" y="5013325"/>
            <a:ext cx="224452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i="1" u="sng" dirty="0">
                <a:latin typeface="+mj-lt"/>
              </a:rPr>
              <a:t>From the side</a:t>
            </a:r>
            <a:r>
              <a:rPr lang="en-US" dirty="0">
                <a:latin typeface="+mj-lt"/>
              </a:rPr>
              <a:t> </a:t>
            </a:r>
            <a:r>
              <a:rPr lang="cs-CZ" dirty="0">
                <a:latin typeface="+mj-lt"/>
              </a:rPr>
              <a:t/>
            </a:r>
            <a:br>
              <a:rPr lang="cs-CZ" dirty="0">
                <a:latin typeface="+mj-lt"/>
              </a:rPr>
            </a:br>
            <a:r>
              <a:rPr lang="cs-CZ" dirty="0">
                <a:latin typeface="+mj-lt"/>
              </a:rPr>
              <a:t>- </a:t>
            </a:r>
            <a:r>
              <a:rPr lang="en-US" dirty="0">
                <a:latin typeface="+mj-lt"/>
              </a:rPr>
              <a:t>little transmission</a:t>
            </a:r>
            <a:r>
              <a:rPr lang="cs-CZ" dirty="0">
                <a:latin typeface="+mj-lt"/>
              </a:rPr>
              <a:t/>
            </a:r>
            <a:br>
              <a:rPr lang="cs-CZ" dirty="0">
                <a:latin typeface="+mj-lt"/>
              </a:rPr>
            </a:br>
            <a:r>
              <a:rPr lang="cs-CZ" dirty="0">
                <a:latin typeface="+mj-lt"/>
              </a:rPr>
              <a:t>- </a:t>
            </a:r>
            <a:r>
              <a:rPr lang="en-US" dirty="0">
                <a:latin typeface="+mj-lt"/>
              </a:rPr>
              <a:t>more reflection</a:t>
            </a:r>
            <a:endParaRPr lang="cs-CZ" dirty="0">
              <a:latin typeface="+mj-lt"/>
            </a:endParaRPr>
          </a:p>
        </p:txBody>
      </p:sp>
      <p:sp>
        <p:nvSpPr>
          <p:cNvPr id="194569" name="Text Box 9"/>
          <p:cNvSpPr txBox="1">
            <a:spLocks noChangeArrowheads="1"/>
          </p:cNvSpPr>
          <p:nvPr/>
        </p:nvSpPr>
        <p:spPr bwMode="auto">
          <a:xfrm>
            <a:off x="3635375" y="5373688"/>
            <a:ext cx="21605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>
                <a:latin typeface="+mj-lt"/>
              </a:rPr>
              <a:t>Try for yourself!!!</a:t>
            </a:r>
            <a:endParaRPr lang="cs-CZ" dirty="0">
              <a:latin typeface="+mj-lt"/>
            </a:endParaRPr>
          </a:p>
        </p:txBody>
      </p:sp>
      <p:pic>
        <p:nvPicPr>
          <p:cNvPr id="194570" name="Picture 10"/>
          <p:cNvPicPr>
            <a:picLocks noChangeAspect="1" noChangeArrowheads="1"/>
          </p:cNvPicPr>
          <p:nvPr/>
        </p:nvPicPr>
        <p:blipFill>
          <a:blip r:embed="rId2" cstate="print"/>
          <a:srcRect t="6852" b="11111"/>
          <a:stretch>
            <a:fillRect/>
          </a:stretch>
        </p:blipFill>
        <p:spPr bwMode="auto">
          <a:xfrm>
            <a:off x="539750" y="1196752"/>
            <a:ext cx="8135938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Zástupný symbol pro zápatí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</a:t>
            </a:r>
            <a:endParaRPr lang="en-US" altLang="en-US"/>
          </a:p>
        </p:txBody>
      </p:sp>
    </p:spTree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7164A9-7F2E-4DC7-9FE1-B2B64DF68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59EB62-2893-4E9B-ADD5-04358772CC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9948BD-155D-42D4-9703-90A5314C5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</a:t>
            </a:r>
            <a:endParaRPr lang="en-US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C252FA5-4942-489F-B1BB-CFFBB3AA94D3}"/>
              </a:ext>
            </a:extLst>
          </p:cNvPr>
          <p:cNvSpPr txBox="1"/>
          <p:nvPr/>
        </p:nvSpPr>
        <p:spPr>
          <a:xfrm flipH="1">
            <a:off x="2339752" y="3080732"/>
            <a:ext cx="47068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+mn-lt"/>
              </a:rPr>
              <a:t>SHOW VIDEO FROM SKYPE</a:t>
            </a:r>
          </a:p>
        </p:txBody>
      </p:sp>
    </p:spTree>
    <p:extLst>
      <p:ext uri="{BB962C8B-B14F-4D97-AF65-F5344CB8AC3E}">
        <p14:creationId xmlns:p14="http://schemas.microsoft.com/office/powerpoint/2010/main" val="16116649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Fresnel equations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Dielectrics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</a:t>
            </a:r>
            <a:endParaRPr lang="en-US" altLang="en-US"/>
          </a:p>
        </p:txBody>
      </p:sp>
      <p:pic>
        <p:nvPicPr>
          <p:cNvPr id="306178" name="Picture 2" descr="http://upload.wikimedia.org/wikipedia/commons/thumb/8/89/Fresnel1.svg/300px-Fresnel1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10844" y="2892152"/>
            <a:ext cx="2857500" cy="1905000"/>
          </a:xfrm>
          <a:prstGeom prst="rect">
            <a:avLst/>
          </a:prstGeom>
          <a:noFill/>
        </p:spPr>
      </p:pic>
      <p:pic>
        <p:nvPicPr>
          <p:cNvPr id="306180" name="Picture 4" descr="R_\mathrm{s} = &#10;\left|\frac{n_1\cos\theta_{\mathrm{i}}-n_2\cos\theta_{\mathrm{t}}}{n_1\cos\theta_{\mathrm{i}}+n_2\cos\theta_{\mathrm{t}}}\right|^2&#10;=\left|\frac{n_1\cos\theta_{\mathrm{i}}-n_2\sqrt{1-\left(\frac{n_1}{n_2} \sin\theta_{\mathrm{i}}\right)^2}}{n_1\cos\theta_{\mathrm{i}}+n_2\sqrt{1-\left(\frac{n_1}{n_2} \sin\theta_{\mathrm{i}}\right)^2}}\right|^2"/>
          <p:cNvPicPr>
            <a:picLocks noChangeAspect="1" noChangeArrowheads="1"/>
          </p:cNvPicPr>
          <p:nvPr/>
        </p:nvPicPr>
        <p:blipFill>
          <a:blip r:embed="rId3" cstate="print"/>
          <a:srcRect r="56681"/>
          <a:stretch>
            <a:fillRect/>
          </a:stretch>
        </p:blipFill>
        <p:spPr bwMode="auto">
          <a:xfrm>
            <a:off x="971600" y="2276872"/>
            <a:ext cx="2678687" cy="1211580"/>
          </a:xfrm>
          <a:prstGeom prst="rect">
            <a:avLst/>
          </a:prstGeom>
          <a:noFill/>
        </p:spPr>
      </p:pic>
      <p:pic>
        <p:nvPicPr>
          <p:cNvPr id="306182" name="Picture 6" descr="R_\mathrm{p} =&#10;\left|\frac{n_1\cos\theta_{\mathrm{t}}-n_2\cos\theta_{\mathrm{i}}}{n_1\cos\theta_{\mathrm{t}}+n_2\cos\theta_{\mathrm{i}}}\right|^2&#10;=\left|\frac{n_1\sqrt{1-\left(\frac{n_1}{n_2} \sin\theta_{\mathrm{i}}\right)^2}-n_2\cos\theta_{\mathrm{i}}}{n_1\sqrt{1-\left(\frac{n_1}{n_2} \sin\theta_{\mathrm{i}}\right)^2}+n_2\cos\theta_{\mathrm{i}}}\right|^2"/>
          <p:cNvPicPr>
            <a:picLocks noChangeAspect="1" noChangeArrowheads="1"/>
          </p:cNvPicPr>
          <p:nvPr/>
        </p:nvPicPr>
        <p:blipFill>
          <a:blip r:embed="rId4" cstate="print"/>
          <a:srcRect r="56920"/>
          <a:stretch>
            <a:fillRect/>
          </a:stretch>
        </p:blipFill>
        <p:spPr bwMode="auto">
          <a:xfrm>
            <a:off x="971600" y="3153524"/>
            <a:ext cx="2678680" cy="1211580"/>
          </a:xfrm>
          <a:prstGeom prst="rect">
            <a:avLst/>
          </a:prstGeom>
          <a:noFill/>
        </p:spPr>
      </p:pic>
      <p:pic>
        <p:nvPicPr>
          <p:cNvPr id="306184" name="Picture 8" descr="R = \frac{R_s+R_p}{2}\,\!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4581128"/>
            <a:ext cx="1303020" cy="468630"/>
          </a:xfrm>
          <a:prstGeom prst="rect">
            <a:avLst/>
          </a:prstGeom>
          <a:noFill/>
        </p:spPr>
      </p:pic>
      <p:sp>
        <p:nvSpPr>
          <p:cNvPr id="10" name="TextovéPole 9"/>
          <p:cNvSpPr txBox="1"/>
          <p:nvPr/>
        </p:nvSpPr>
        <p:spPr>
          <a:xfrm>
            <a:off x="7308304" y="5805264"/>
            <a:ext cx="16450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n-lt"/>
              </a:rPr>
              <a:t>Image</a:t>
            </a:r>
            <a:r>
              <a:rPr lang="cs-CZ" sz="1400" dirty="0">
                <a:latin typeface="+mn-lt"/>
              </a:rPr>
              <a:t>: </a:t>
            </a:r>
            <a:r>
              <a:rPr lang="cs-CZ" sz="1400" dirty="0" err="1">
                <a:latin typeface="+mn-lt"/>
              </a:rPr>
              <a:t>Wikipedia</a:t>
            </a:r>
            <a:endParaRPr lang="en-US" sz="1400" dirty="0">
              <a:latin typeface="+mn-lt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Fresnel equations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Dielectrics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</a:t>
            </a:r>
            <a:endParaRPr lang="en-US" altLang="en-US"/>
          </a:p>
        </p:txBody>
      </p:sp>
      <p:pic>
        <p:nvPicPr>
          <p:cNvPr id="286722" name="Picture 2" descr="Fresnel reflection.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329780"/>
            <a:ext cx="7620000" cy="36195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Výseč 38"/>
          <p:cNvSpPr/>
          <p:nvPr/>
        </p:nvSpPr>
        <p:spPr>
          <a:xfrm>
            <a:off x="3012777" y="2283743"/>
            <a:ext cx="2419350" cy="2419350"/>
          </a:xfrm>
          <a:prstGeom prst="pie">
            <a:avLst>
              <a:gd name="adj1" fmla="val 13800788"/>
              <a:gd name="adj2" fmla="val 1619398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Výseč 3"/>
          <p:cNvSpPr/>
          <p:nvPr/>
        </p:nvSpPr>
        <p:spPr>
          <a:xfrm>
            <a:off x="2725208" y="1981776"/>
            <a:ext cx="2994488" cy="2994488"/>
          </a:xfrm>
          <a:prstGeom prst="pie">
            <a:avLst>
              <a:gd name="adj1" fmla="val 18643838"/>
              <a:gd name="adj2" fmla="val 2032395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I) Adopt radiometric </a:t>
            </a:r>
            <a:r>
              <a:rPr lang="en-US" sz="3200" dirty="0"/>
              <a:t>notation</a:t>
            </a:r>
            <a:endParaRPr lang="cs-CZ" sz="3200" dirty="0"/>
          </a:p>
        </p:txBody>
      </p:sp>
      <p:graphicFrame>
        <p:nvGraphicFramePr>
          <p:cNvPr id="23757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8867256"/>
              </p:ext>
            </p:extLst>
          </p:nvPr>
        </p:nvGraphicFramePr>
        <p:xfrm>
          <a:off x="2515293" y="4555976"/>
          <a:ext cx="4632325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852" name="Rovnice" r:id="rId3" imgW="2311200" imgH="241200" progId="Equation.3">
                  <p:embed/>
                </p:oleObj>
              </mc:Choice>
              <mc:Fallback>
                <p:oleObj name="Rovnice" r:id="rId3" imgW="231120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93" y="4555976"/>
                        <a:ext cx="4632325" cy="48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7591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6301898"/>
              </p:ext>
            </p:extLst>
          </p:nvPr>
        </p:nvGraphicFramePr>
        <p:xfrm>
          <a:off x="2632768" y="5276056"/>
          <a:ext cx="439737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853" name="Rovnice" r:id="rId5" imgW="2197080" imgH="228600" progId="Equation.3">
                  <p:embed/>
                </p:oleObj>
              </mc:Choice>
              <mc:Fallback>
                <p:oleObj name="Rovnice" r:id="rId5" imgW="21970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2768" y="5276056"/>
                        <a:ext cx="4397375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" name="AutoShape 5"/>
          <p:cNvSpPr>
            <a:spLocks noChangeArrowheads="1"/>
          </p:cNvSpPr>
          <p:nvPr/>
        </p:nvSpPr>
        <p:spPr bwMode="auto">
          <a:xfrm>
            <a:off x="2319039" y="1340768"/>
            <a:ext cx="376238" cy="381000"/>
          </a:xfrm>
          <a:prstGeom prst="sun">
            <a:avLst>
              <a:gd name="adj" fmla="val 25000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2" name="Line 6"/>
          <p:cNvSpPr>
            <a:spLocks noChangeShapeType="1"/>
          </p:cNvSpPr>
          <p:nvPr/>
        </p:nvSpPr>
        <p:spPr bwMode="auto">
          <a:xfrm>
            <a:off x="3009602" y="3493418"/>
            <a:ext cx="23891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3" name="Line 7"/>
          <p:cNvSpPr>
            <a:spLocks noChangeShapeType="1"/>
          </p:cNvSpPr>
          <p:nvPr/>
        </p:nvSpPr>
        <p:spPr bwMode="auto">
          <a:xfrm flipV="1">
            <a:off x="4214514" y="2083718"/>
            <a:ext cx="0" cy="14176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4" name="Line 8"/>
          <p:cNvSpPr>
            <a:spLocks noChangeShapeType="1"/>
          </p:cNvSpPr>
          <p:nvPr/>
        </p:nvSpPr>
        <p:spPr bwMode="auto">
          <a:xfrm>
            <a:off x="3327102" y="2421855"/>
            <a:ext cx="865187" cy="10509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5" name="Line 9"/>
          <p:cNvSpPr>
            <a:spLocks noChangeShapeType="1"/>
          </p:cNvSpPr>
          <p:nvPr/>
        </p:nvSpPr>
        <p:spPr bwMode="auto">
          <a:xfrm flipV="1">
            <a:off x="4222452" y="2780630"/>
            <a:ext cx="1768475" cy="6921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6" name="Line 10"/>
          <p:cNvSpPr>
            <a:spLocks noChangeShapeType="1"/>
          </p:cNvSpPr>
          <p:nvPr/>
        </p:nvSpPr>
        <p:spPr bwMode="auto">
          <a:xfrm flipH="1">
            <a:off x="4219277" y="2188493"/>
            <a:ext cx="1068387" cy="1277937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7" name="Line 11"/>
          <p:cNvSpPr>
            <a:spLocks noChangeShapeType="1"/>
          </p:cNvSpPr>
          <p:nvPr/>
        </p:nvSpPr>
        <p:spPr bwMode="auto">
          <a:xfrm>
            <a:off x="7143452" y="1845593"/>
            <a:ext cx="596900" cy="1206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8" name="Line 12"/>
          <p:cNvSpPr>
            <a:spLocks noChangeShapeType="1"/>
          </p:cNvSpPr>
          <p:nvPr/>
        </p:nvSpPr>
        <p:spPr bwMode="auto">
          <a:xfrm flipH="1">
            <a:off x="7486352" y="1974180"/>
            <a:ext cx="246062" cy="4984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9" name="Line 13"/>
          <p:cNvSpPr>
            <a:spLocks noChangeShapeType="1"/>
          </p:cNvSpPr>
          <p:nvPr/>
        </p:nvSpPr>
        <p:spPr bwMode="auto">
          <a:xfrm>
            <a:off x="7399039" y="1905918"/>
            <a:ext cx="180975" cy="3778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70" name="Group 14"/>
          <p:cNvGrpSpPr>
            <a:grpSpLocks/>
          </p:cNvGrpSpPr>
          <p:nvPr/>
        </p:nvGrpSpPr>
        <p:grpSpPr bwMode="auto">
          <a:xfrm>
            <a:off x="4200227" y="2342480"/>
            <a:ext cx="993775" cy="1141413"/>
            <a:chOff x="2787" y="2622"/>
            <a:chExt cx="847" cy="937"/>
          </a:xfrm>
        </p:grpSpPr>
        <p:sp>
          <p:nvSpPr>
            <p:cNvPr id="71" name="Freeform 15"/>
            <p:cNvSpPr>
              <a:spLocks/>
            </p:cNvSpPr>
            <p:nvPr/>
          </p:nvSpPr>
          <p:spPr bwMode="auto">
            <a:xfrm>
              <a:off x="2793" y="2622"/>
              <a:ext cx="841" cy="933"/>
            </a:xfrm>
            <a:custGeom>
              <a:avLst/>
              <a:gdLst/>
              <a:ahLst/>
              <a:cxnLst>
                <a:cxn ang="0">
                  <a:pos x="0" y="908"/>
                </a:cxn>
                <a:cxn ang="0">
                  <a:pos x="87" y="524"/>
                </a:cxn>
                <a:cxn ang="0">
                  <a:pos x="353" y="196"/>
                </a:cxn>
                <a:cxn ang="0">
                  <a:pos x="774" y="35"/>
                </a:cxn>
                <a:cxn ang="0">
                  <a:pos x="756" y="407"/>
                </a:cxn>
                <a:cxn ang="0">
                  <a:pos x="496" y="815"/>
                </a:cxn>
                <a:cxn ang="0">
                  <a:pos x="37" y="933"/>
                </a:cxn>
              </a:cxnLst>
              <a:rect l="0" t="0" r="r" b="b"/>
              <a:pathLst>
                <a:path w="841" h="933">
                  <a:moveTo>
                    <a:pt x="0" y="908"/>
                  </a:moveTo>
                  <a:cubicBezTo>
                    <a:pt x="14" y="775"/>
                    <a:pt x="28" y="643"/>
                    <a:pt x="87" y="524"/>
                  </a:cubicBezTo>
                  <a:cubicBezTo>
                    <a:pt x="146" y="405"/>
                    <a:pt x="239" y="278"/>
                    <a:pt x="353" y="196"/>
                  </a:cubicBezTo>
                  <a:cubicBezTo>
                    <a:pt x="467" y="114"/>
                    <a:pt x="707" y="0"/>
                    <a:pt x="774" y="35"/>
                  </a:cubicBezTo>
                  <a:cubicBezTo>
                    <a:pt x="841" y="70"/>
                    <a:pt x="802" y="277"/>
                    <a:pt x="756" y="407"/>
                  </a:cubicBezTo>
                  <a:cubicBezTo>
                    <a:pt x="710" y="537"/>
                    <a:pt x="616" y="727"/>
                    <a:pt x="496" y="815"/>
                  </a:cubicBezTo>
                  <a:cubicBezTo>
                    <a:pt x="376" y="903"/>
                    <a:pt x="112" y="915"/>
                    <a:pt x="37" y="933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Line 16"/>
            <p:cNvSpPr>
              <a:spLocks noChangeShapeType="1"/>
            </p:cNvSpPr>
            <p:nvPr/>
          </p:nvSpPr>
          <p:spPr bwMode="auto">
            <a:xfrm flipV="1">
              <a:off x="2799" y="2917"/>
              <a:ext cx="279" cy="6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Line 17"/>
            <p:cNvSpPr>
              <a:spLocks noChangeShapeType="1"/>
            </p:cNvSpPr>
            <p:nvPr/>
          </p:nvSpPr>
          <p:spPr bwMode="auto">
            <a:xfrm flipV="1">
              <a:off x="2823" y="2744"/>
              <a:ext cx="502" cy="7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Line 18"/>
            <p:cNvSpPr>
              <a:spLocks noChangeShapeType="1"/>
            </p:cNvSpPr>
            <p:nvPr/>
          </p:nvSpPr>
          <p:spPr bwMode="auto">
            <a:xfrm flipV="1">
              <a:off x="2787" y="2866"/>
              <a:ext cx="799" cy="69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Line 19"/>
            <p:cNvSpPr>
              <a:spLocks noChangeShapeType="1"/>
            </p:cNvSpPr>
            <p:nvPr/>
          </p:nvSpPr>
          <p:spPr bwMode="auto">
            <a:xfrm flipV="1">
              <a:off x="2799" y="3190"/>
              <a:ext cx="657" cy="3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6" name="Text Box 20"/>
          <p:cNvSpPr txBox="1">
            <a:spLocks noChangeArrowheads="1"/>
          </p:cNvSpPr>
          <p:nvPr/>
        </p:nvSpPr>
        <p:spPr bwMode="auto">
          <a:xfrm>
            <a:off x="2922621" y="2153568"/>
            <a:ext cx="49725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cs-CZ" sz="2800" dirty="0" err="1">
                <a:latin typeface="Symbol" pitchFamily="18" charset="2"/>
              </a:rPr>
              <a:t>w</a:t>
            </a:r>
            <a:r>
              <a:rPr lang="cs-CZ" sz="2800" baseline="-25000" dirty="0" err="1">
                <a:latin typeface="Times New Roman" pitchFamily="18" charset="0"/>
              </a:rPr>
              <a:t>i</a:t>
            </a:r>
            <a:endParaRPr lang="en-US" sz="2800" baseline="-25000" dirty="0">
              <a:latin typeface="Times New Roman" pitchFamily="18" charset="0"/>
            </a:endParaRPr>
          </a:p>
        </p:txBody>
      </p:sp>
      <p:sp>
        <p:nvSpPr>
          <p:cNvPr id="77" name="Text Box 21"/>
          <p:cNvSpPr txBox="1">
            <a:spLocks noChangeArrowheads="1"/>
          </p:cNvSpPr>
          <p:nvPr/>
        </p:nvSpPr>
        <p:spPr bwMode="auto">
          <a:xfrm>
            <a:off x="5301996" y="1804048"/>
            <a:ext cx="3433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cs-CZ" sz="2800" b="1" dirty="0">
                <a:latin typeface="Times New Roman" pitchFamily="18" charset="0"/>
              </a:rPr>
              <a:t>r</a:t>
            </a:r>
            <a:endParaRPr lang="en-US" sz="2800" b="1" dirty="0">
              <a:latin typeface="Times New Roman" pitchFamily="18" charset="0"/>
            </a:endParaRPr>
          </a:p>
        </p:txBody>
      </p:sp>
      <p:sp>
        <p:nvSpPr>
          <p:cNvPr id="78" name="Text Box 22"/>
          <p:cNvSpPr txBox="1">
            <a:spLocks noChangeArrowheads="1"/>
          </p:cNvSpPr>
          <p:nvPr/>
        </p:nvSpPr>
        <p:spPr bwMode="auto">
          <a:xfrm>
            <a:off x="5892454" y="2556232"/>
            <a:ext cx="55175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cs-CZ" sz="2800" dirty="0" err="1">
                <a:latin typeface="Symbol" pitchFamily="18" charset="2"/>
              </a:rPr>
              <a:t>w</a:t>
            </a:r>
            <a:r>
              <a:rPr lang="cs-CZ" sz="2800" baseline="-25000" dirty="0" err="1">
                <a:latin typeface="Times New Roman" pitchFamily="18" charset="0"/>
              </a:rPr>
              <a:t>o</a:t>
            </a:r>
            <a:endParaRPr lang="en-US" sz="2800" baseline="-25000" dirty="0">
              <a:latin typeface="Times New Roman" pitchFamily="18" charset="0"/>
            </a:endParaRPr>
          </a:p>
        </p:txBody>
      </p:sp>
      <p:sp>
        <p:nvSpPr>
          <p:cNvPr id="79" name="Text Box 23"/>
          <p:cNvSpPr txBox="1">
            <a:spLocks noChangeArrowheads="1"/>
          </p:cNvSpPr>
          <p:nvPr/>
        </p:nvSpPr>
        <p:spPr bwMode="auto">
          <a:xfrm>
            <a:off x="3999768" y="1656680"/>
            <a:ext cx="38504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cs-CZ" sz="2800" b="1" dirty="0">
                <a:latin typeface="Times New Roman" pitchFamily="18" charset="0"/>
              </a:rPr>
              <a:t>n</a:t>
            </a:r>
            <a:endParaRPr lang="en-US" sz="2800" b="1" dirty="0">
              <a:latin typeface="Times New Roman" pitchFamily="18" charset="0"/>
            </a:endParaRPr>
          </a:p>
        </p:txBody>
      </p:sp>
      <p:sp>
        <p:nvSpPr>
          <p:cNvPr id="35" name="Zástupný symbol pro zápatí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</a:t>
            </a:r>
            <a:endParaRPr lang="en-US" altLang="en-US"/>
          </a:p>
        </p:txBody>
      </p:sp>
      <p:sp>
        <p:nvSpPr>
          <p:cNvPr id="2" name="TextovéPole 1"/>
          <p:cNvSpPr txBox="1"/>
          <p:nvPr/>
        </p:nvSpPr>
        <p:spPr>
          <a:xfrm>
            <a:off x="596619" y="5949280"/>
            <a:ext cx="8295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Exact same thing as on the previous slide – just using physically-based notation.</a:t>
            </a:r>
            <a:endParaRPr lang="en-US" dirty="0" smtClean="0">
              <a:latin typeface="+mn-lt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398789" y="2310456"/>
            <a:ext cx="40908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latin typeface="Symbol" panose="05050102010706020507" pitchFamily="18" charset="2"/>
              </a:rPr>
              <a:t>q</a:t>
            </a:r>
            <a:r>
              <a:rPr lang="en-US" sz="2200" baseline="-25000" dirty="0" err="1" smtClean="0">
                <a:latin typeface="+mn-lt"/>
              </a:rPr>
              <a:t>r</a:t>
            </a:r>
            <a:endParaRPr lang="en-US" sz="2200" baseline="-25000" dirty="0" smtClean="0">
              <a:latin typeface="+mn-lt"/>
            </a:endParaRPr>
          </a:p>
        </p:txBody>
      </p:sp>
      <p:sp>
        <p:nvSpPr>
          <p:cNvPr id="42" name="TextovéPole 41"/>
          <p:cNvSpPr txBox="1"/>
          <p:nvPr/>
        </p:nvSpPr>
        <p:spPr>
          <a:xfrm>
            <a:off x="3491880" y="1915731"/>
            <a:ext cx="3866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Symbol" panose="05050102010706020507" pitchFamily="18" charset="2"/>
              </a:rPr>
              <a:t>q</a:t>
            </a:r>
            <a:r>
              <a:rPr lang="en-US" sz="2200" baseline="-25000" dirty="0" smtClean="0">
                <a:latin typeface="+mn-lt"/>
              </a:rPr>
              <a:t>i</a:t>
            </a:r>
            <a:endParaRPr lang="en-US" sz="2200" baseline="-250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021501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7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7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Fresnel equations</a:t>
            </a:r>
            <a:endParaRPr lang="cs-CZ" dirty="0"/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Metals</a:t>
            </a:r>
            <a:endParaRPr lang="cs-CZ" b="1" dirty="0"/>
          </a:p>
        </p:txBody>
      </p:sp>
      <p:pic>
        <p:nvPicPr>
          <p:cNvPr id="197636" name="Picture 4" descr="patfresnel"/>
          <p:cNvPicPr>
            <a:picLocks noChangeAspect="1" noChangeArrowheads="1"/>
          </p:cNvPicPr>
          <p:nvPr/>
        </p:nvPicPr>
        <p:blipFill>
          <a:blip r:embed="rId2" cstate="print"/>
          <a:srcRect l="3155" t="17414" r="49192" b="14156"/>
          <a:stretch>
            <a:fillRect/>
          </a:stretch>
        </p:blipFill>
        <p:spPr bwMode="auto">
          <a:xfrm>
            <a:off x="2483768" y="1772816"/>
            <a:ext cx="4248472" cy="4536504"/>
          </a:xfrm>
          <a:prstGeom prst="rect">
            <a:avLst/>
          </a:prstGeom>
          <a:noFill/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</a:t>
            </a:r>
            <a:endParaRPr lang="en-US" altLang="en-US"/>
          </a:p>
        </p:txBody>
      </p:sp>
    </p:spTree>
  </p:cSld>
  <p:clrMapOvr>
    <a:masterClrMapping/>
  </p:clrMapOvr>
  <p:transition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</a:t>
            </a:r>
            <a:endParaRPr lang="en-US" altLang="en-US"/>
          </a:p>
        </p:txBody>
      </p:sp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3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</a:t>
            </a:r>
            <a:endParaRPr lang="en-US" altLang="en-US"/>
          </a:p>
        </p:txBody>
      </p:sp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69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b="1" dirty="0"/>
              <a:t>Glossy reflection</a:t>
            </a:r>
            <a:endParaRPr lang="cs-CZ" b="1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4292600"/>
            <a:ext cx="822960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cs-CZ" sz="2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cs-CZ" sz="2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/>
          </a:p>
        </p:txBody>
      </p:sp>
      <p:pic>
        <p:nvPicPr>
          <p:cNvPr id="6" name="Picture 4" descr="glossy_brd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356992"/>
            <a:ext cx="2700337" cy="2879725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Glossy reflection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5770563" cy="4646612"/>
          </a:xfrm>
        </p:spPr>
        <p:txBody>
          <a:bodyPr/>
          <a:lstStyle/>
          <a:p>
            <a:r>
              <a:rPr lang="en-US" dirty="0"/>
              <a:t>Neither ideal diffuse nor ideal mirror</a:t>
            </a:r>
            <a:endParaRPr lang="cs-CZ" dirty="0"/>
          </a:p>
          <a:p>
            <a:r>
              <a:rPr lang="en-US" dirty="0"/>
              <a:t>All real materials in fact fall in this category</a:t>
            </a:r>
          </a:p>
          <a:p>
            <a:endParaRPr lang="en-US" dirty="0"/>
          </a:p>
        </p:txBody>
      </p:sp>
      <p:pic>
        <p:nvPicPr>
          <p:cNvPr id="112644" name="Picture 4" descr="glossy_brd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7763" y="188913"/>
            <a:ext cx="2700337" cy="2879725"/>
          </a:xfrm>
          <a:prstGeom prst="rect">
            <a:avLst/>
          </a:prstGeom>
          <a:noFill/>
        </p:spPr>
      </p:pic>
      <p:pic>
        <p:nvPicPr>
          <p:cNvPr id="112646" name="Picture 6" descr="10F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6438" y="3357563"/>
            <a:ext cx="4303712" cy="3227387"/>
          </a:xfrm>
          <a:prstGeom prst="rect">
            <a:avLst/>
          </a:prstGeom>
          <a:noFill/>
        </p:spPr>
      </p:pic>
      <p:pic>
        <p:nvPicPr>
          <p:cNvPr id="112647" name="Picture 7" descr="dzban_venku02-vyrez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338" y="3357563"/>
            <a:ext cx="3743325" cy="3182937"/>
          </a:xfrm>
          <a:prstGeom prst="rect">
            <a:avLst/>
          </a:prstGeom>
          <a:noFill/>
        </p:spPr>
      </p:pic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</a:t>
            </a:r>
            <a:endParaRPr lang="en-US" altLang="en-US"/>
          </a:p>
        </p:txBody>
      </p:sp>
    </p:spTree>
  </p:cSld>
  <p:clrMapOvr>
    <a:masterClrMapping/>
  </p:clrMapOvr>
  <p:transition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</a:t>
            </a:r>
            <a:endParaRPr lang="en-US" alt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5889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cs-CZ" b="1" dirty="0"/>
              <a:t>BRDF model</a:t>
            </a:r>
            <a:r>
              <a:rPr lang="en-US" b="1" dirty="0"/>
              <a:t>s</a:t>
            </a:r>
            <a:endParaRPr lang="cs-CZ" b="1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4292600"/>
            <a:ext cx="822960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cs-CZ" sz="2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cs-CZ" sz="2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/>
          </a:p>
        </p:txBody>
      </p:sp>
    </p:spTree>
  </p:cSld>
  <p:clrMapOvr>
    <a:masterClrMapping/>
  </p:clrMapOvr>
  <p:transition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BRDF</a:t>
            </a:r>
            <a:r>
              <a:rPr lang="en-US" dirty="0"/>
              <a:t> modeling</a:t>
            </a:r>
            <a:endParaRPr lang="cs-CZ" dirty="0"/>
          </a:p>
        </p:txBody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2"/>
            <a:ext cx="3035300" cy="5089525"/>
          </a:xfrm>
        </p:spPr>
        <p:txBody>
          <a:bodyPr/>
          <a:lstStyle/>
          <a:p>
            <a:pPr marL="457200" indent="-457200"/>
            <a:r>
              <a:rPr lang="cs-CZ" dirty="0"/>
              <a:t>BRDF </a:t>
            </a:r>
            <a:r>
              <a:rPr lang="en-US" dirty="0"/>
              <a:t>is a model of the bulk behavior of light when viewing a surface from distance</a:t>
            </a:r>
            <a:endParaRPr lang="cs-CZ" dirty="0"/>
          </a:p>
          <a:p>
            <a:pPr marL="457200" indent="-457200"/>
            <a:r>
              <a:rPr lang="cs-CZ" b="1" dirty="0"/>
              <a:t>BRDF</a:t>
            </a:r>
            <a:r>
              <a:rPr lang="en-US" b="1" dirty="0"/>
              <a:t> models</a:t>
            </a:r>
            <a:endParaRPr lang="cs-CZ" b="1" dirty="0"/>
          </a:p>
          <a:p>
            <a:pPr marL="763588" lvl="1" indent="-419100"/>
            <a:r>
              <a:rPr lang="en-US" dirty="0"/>
              <a:t>Empirical</a:t>
            </a:r>
            <a:endParaRPr lang="cs-CZ" dirty="0"/>
          </a:p>
          <a:p>
            <a:pPr marL="763588" lvl="1" indent="-419100"/>
            <a:r>
              <a:rPr lang="en-US" dirty="0"/>
              <a:t>Physically </a:t>
            </a:r>
            <a:br>
              <a:rPr lang="en-US" dirty="0"/>
            </a:br>
            <a:r>
              <a:rPr lang="en-US" dirty="0"/>
              <a:t>based</a:t>
            </a:r>
            <a:endParaRPr lang="cs-CZ" dirty="0"/>
          </a:p>
          <a:p>
            <a:pPr marL="763588" lvl="1" indent="-419100"/>
            <a:r>
              <a:rPr lang="en-US" dirty="0"/>
              <a:t>Approximation</a:t>
            </a:r>
            <a:br>
              <a:rPr lang="en-US" dirty="0"/>
            </a:br>
            <a:r>
              <a:rPr lang="en-US" dirty="0"/>
              <a:t>of measured data</a:t>
            </a:r>
            <a:endParaRPr lang="cs-CZ" dirty="0"/>
          </a:p>
          <a:p>
            <a:pPr marL="763588" lvl="1" indent="-419100"/>
            <a:endParaRPr lang="cs-CZ" dirty="0"/>
          </a:p>
        </p:txBody>
      </p:sp>
      <p:pic>
        <p:nvPicPr>
          <p:cNvPr id="23040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475" y="1268413"/>
            <a:ext cx="5508625" cy="530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0405" name="Text Box 5"/>
          <p:cNvSpPr txBox="1">
            <a:spLocks noChangeArrowheads="1"/>
          </p:cNvSpPr>
          <p:nvPr/>
        </p:nvSpPr>
        <p:spPr bwMode="auto">
          <a:xfrm>
            <a:off x="3084513" y="4292600"/>
            <a:ext cx="14747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400" dirty="0">
                <a:latin typeface="Times New Roman" pitchFamily="18" charset="0"/>
              </a:rPr>
              <a:t>(a.k.a </a:t>
            </a:r>
            <a:r>
              <a:rPr lang="cs-CZ" sz="1400" dirty="0" err="1">
                <a:latin typeface="Times New Roman" pitchFamily="18" charset="0"/>
              </a:rPr>
              <a:t>meso</a:t>
            </a:r>
            <a:r>
              <a:rPr lang="cs-CZ" sz="1400" dirty="0">
                <a:latin typeface="Times New Roman" pitchFamily="18" charset="0"/>
              </a:rPr>
              <a:t>-</a:t>
            </a:r>
            <a:r>
              <a:rPr lang="cs-CZ" sz="1400" dirty="0" err="1">
                <a:latin typeface="Times New Roman" pitchFamily="18" charset="0"/>
              </a:rPr>
              <a:t>scale</a:t>
            </a:r>
            <a:r>
              <a:rPr lang="cs-CZ" sz="1400" dirty="0">
                <a:latin typeface="Times New Roman" pitchFamily="18" charset="0"/>
              </a:rPr>
              <a:t>)</a:t>
            </a:r>
            <a:endParaRPr lang="en-US" sz="1400" dirty="0">
              <a:latin typeface="Times New Roman" pitchFamily="18" charset="0"/>
            </a:endParaRPr>
          </a:p>
        </p:txBody>
      </p:sp>
      <p:sp>
        <p:nvSpPr>
          <p:cNvPr id="230408" name="Text Box 8"/>
          <p:cNvSpPr txBox="1">
            <a:spLocks noChangeArrowheads="1"/>
          </p:cNvSpPr>
          <p:nvPr/>
        </p:nvSpPr>
        <p:spPr bwMode="auto">
          <a:xfrm>
            <a:off x="4192588" y="409575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</a:t>
            </a:r>
            <a:endParaRPr lang="en-US" altLang="en-US"/>
          </a:p>
        </p:txBody>
      </p:sp>
    </p:spTree>
  </p:cSld>
  <p:clrMapOvr>
    <a:masterClrMapping/>
  </p:clrMapOvr>
  <p:transition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Empirical BRDF models</a:t>
            </a:r>
          </a:p>
        </p:txBody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  <a:p>
            <a:r>
              <a:rPr lang="en-US" dirty="0"/>
              <a:t>An arbitrary formula that takes </a:t>
            </a:r>
            <a:r>
              <a:rPr lang="cs-CZ" dirty="0" err="1">
                <a:latin typeface="Symbol" pitchFamily="18" charset="2"/>
              </a:rPr>
              <a:t>w</a:t>
            </a:r>
            <a:r>
              <a:rPr lang="cs-CZ" baseline="-25000" dirty="0" err="1"/>
              <a:t>i</a:t>
            </a:r>
            <a:r>
              <a:rPr lang="cs-CZ" dirty="0"/>
              <a:t> </a:t>
            </a:r>
            <a:r>
              <a:rPr lang="en-US" dirty="0"/>
              <a:t>and</a:t>
            </a:r>
            <a:r>
              <a:rPr lang="cs-CZ" dirty="0"/>
              <a:t> </a:t>
            </a:r>
            <a:r>
              <a:rPr lang="cs-CZ" dirty="0" err="1">
                <a:latin typeface="Symbol" pitchFamily="18" charset="2"/>
              </a:rPr>
              <a:t>w</a:t>
            </a:r>
            <a:r>
              <a:rPr lang="cs-CZ" baseline="-25000" dirty="0" err="1"/>
              <a:t>o</a:t>
            </a:r>
            <a:r>
              <a:rPr lang="en-US" dirty="0"/>
              <a:t> as arguments</a:t>
            </a:r>
            <a:endParaRPr lang="cs-CZ" baseline="-25000" dirty="0"/>
          </a:p>
          <a:p>
            <a:endParaRPr lang="cs-CZ" dirty="0">
              <a:latin typeface="Symbol" pitchFamily="18" charset="2"/>
            </a:endParaRPr>
          </a:p>
          <a:p>
            <a:r>
              <a:rPr lang="cs-CZ" dirty="0" err="1">
                <a:latin typeface="Symbol" pitchFamily="18" charset="2"/>
              </a:rPr>
              <a:t>w</a:t>
            </a:r>
            <a:r>
              <a:rPr lang="cs-CZ" baseline="-25000" dirty="0" err="1"/>
              <a:t>i</a:t>
            </a:r>
            <a:r>
              <a:rPr lang="cs-CZ" dirty="0"/>
              <a:t> a</a:t>
            </a:r>
            <a:r>
              <a:rPr lang="en-US" dirty="0" err="1"/>
              <a:t>nd</a:t>
            </a:r>
            <a:r>
              <a:rPr lang="cs-CZ" dirty="0"/>
              <a:t> </a:t>
            </a:r>
            <a:r>
              <a:rPr lang="cs-CZ" dirty="0" err="1">
                <a:latin typeface="Symbol" pitchFamily="18" charset="2"/>
              </a:rPr>
              <a:t>w</a:t>
            </a:r>
            <a:r>
              <a:rPr lang="cs-CZ" baseline="-25000" dirty="0" err="1"/>
              <a:t>o</a:t>
            </a:r>
            <a:r>
              <a:rPr lang="cs-CZ" dirty="0"/>
              <a:t> </a:t>
            </a:r>
            <a:r>
              <a:rPr lang="en-US" dirty="0"/>
              <a:t>are sometimes denoted </a:t>
            </a:r>
            <a:r>
              <a:rPr lang="cs-CZ" i="1" dirty="0"/>
              <a:t>L</a:t>
            </a:r>
            <a:r>
              <a:rPr lang="cs-CZ" dirty="0"/>
              <a:t> (</a:t>
            </a:r>
            <a:r>
              <a:rPr lang="cs-CZ" b="1" dirty="0" err="1"/>
              <a:t>L</a:t>
            </a:r>
            <a:r>
              <a:rPr lang="cs-CZ" dirty="0" err="1"/>
              <a:t>ight</a:t>
            </a:r>
            <a:r>
              <a:rPr lang="cs-CZ" dirty="0"/>
              <a:t> </a:t>
            </a:r>
            <a:r>
              <a:rPr lang="cs-CZ" dirty="0" err="1"/>
              <a:t>direction</a:t>
            </a:r>
            <a:r>
              <a:rPr lang="cs-CZ" dirty="0"/>
              <a:t>)  a </a:t>
            </a:r>
            <a:r>
              <a:rPr lang="cs-CZ" i="1" dirty="0"/>
              <a:t>V</a:t>
            </a:r>
            <a:r>
              <a:rPr lang="cs-CZ" dirty="0"/>
              <a:t> (</a:t>
            </a:r>
            <a:r>
              <a:rPr lang="cs-CZ" b="1" dirty="0" err="1"/>
              <a:t>V</a:t>
            </a:r>
            <a:r>
              <a:rPr lang="cs-CZ" dirty="0" err="1"/>
              <a:t>iewing</a:t>
            </a:r>
            <a:r>
              <a:rPr lang="cs-CZ" dirty="0"/>
              <a:t> </a:t>
            </a:r>
            <a:r>
              <a:rPr lang="cs-CZ" dirty="0" err="1"/>
              <a:t>direction</a:t>
            </a:r>
            <a:r>
              <a:rPr lang="cs-CZ" dirty="0"/>
              <a:t>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Example: Phong model</a:t>
            </a:r>
            <a:endParaRPr lang="cs-CZ" dirty="0"/>
          </a:p>
          <a:p>
            <a:endParaRPr lang="cs-CZ" dirty="0"/>
          </a:p>
          <a:p>
            <a:r>
              <a:rPr lang="en-US" dirty="0"/>
              <a:t>Arbitrary shading calculations (</a:t>
            </a:r>
            <a:r>
              <a:rPr lang="en-US" dirty="0" err="1"/>
              <a:t>shaders</a:t>
            </a:r>
            <a:r>
              <a:rPr lang="en-US" dirty="0"/>
              <a:t>)</a:t>
            </a:r>
            <a:endParaRPr lang="cs-CZ" dirty="0"/>
          </a:p>
          <a:p>
            <a:pPr>
              <a:buFont typeface="Wingdings" pitchFamily="2" charset="2"/>
              <a:buNone/>
            </a:pPr>
            <a:endParaRPr lang="cs-CZ" dirty="0"/>
          </a:p>
          <a:p>
            <a:pPr lvl="1"/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</a:t>
            </a:r>
            <a:endParaRPr lang="en-US" altLang="en-US"/>
          </a:p>
        </p:txBody>
      </p:sp>
    </p:spTree>
  </p:cSld>
  <p:clrMapOvr>
    <a:masterClrMapping/>
  </p:clrMapOvr>
  <p:transition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BRDF corresponding to the original </a:t>
            </a:r>
            <a:r>
              <a:rPr lang="en-US" sz="3200" dirty="0" err="1" smtClean="0"/>
              <a:t>Phong</a:t>
            </a:r>
            <a:r>
              <a:rPr lang="en-US" sz="3200" dirty="0" smtClean="0"/>
              <a:t> shading model</a:t>
            </a:r>
            <a:endParaRPr lang="cs-CZ" sz="3200" dirty="0"/>
          </a:p>
        </p:txBody>
      </p:sp>
      <p:graphicFrame>
        <p:nvGraphicFramePr>
          <p:cNvPr id="237601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4410395"/>
              </p:ext>
            </p:extLst>
          </p:nvPr>
        </p:nvGraphicFramePr>
        <p:xfrm>
          <a:off x="2709565" y="4437112"/>
          <a:ext cx="3281362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4920" name="Rovnice" r:id="rId3" imgW="1638000" imgH="457200" progId="Equation.3">
                  <p:embed/>
                </p:oleObj>
              </mc:Choice>
              <mc:Fallback>
                <p:oleObj name="Rovnice" r:id="rId3" imgW="16380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9565" y="4437112"/>
                        <a:ext cx="3281362" cy="917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Zástupný symbol pro zápatí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</a:t>
            </a:r>
            <a:endParaRPr lang="en-US" altLang="en-US"/>
          </a:p>
        </p:txBody>
      </p:sp>
      <p:sp>
        <p:nvSpPr>
          <p:cNvPr id="24" name="AutoShape 5"/>
          <p:cNvSpPr>
            <a:spLocks noChangeArrowheads="1"/>
          </p:cNvSpPr>
          <p:nvPr/>
        </p:nvSpPr>
        <p:spPr bwMode="auto">
          <a:xfrm>
            <a:off x="2319039" y="1700461"/>
            <a:ext cx="376238" cy="381000"/>
          </a:xfrm>
          <a:prstGeom prst="sun">
            <a:avLst>
              <a:gd name="adj" fmla="val 25000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Line 6"/>
          <p:cNvSpPr>
            <a:spLocks noChangeShapeType="1"/>
          </p:cNvSpPr>
          <p:nvPr/>
        </p:nvSpPr>
        <p:spPr bwMode="auto">
          <a:xfrm>
            <a:off x="3009602" y="3853111"/>
            <a:ext cx="23891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" name="Line 7"/>
          <p:cNvSpPr>
            <a:spLocks noChangeShapeType="1"/>
          </p:cNvSpPr>
          <p:nvPr/>
        </p:nvSpPr>
        <p:spPr bwMode="auto">
          <a:xfrm flipV="1">
            <a:off x="4214514" y="2443411"/>
            <a:ext cx="0" cy="14176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" name="Line 8"/>
          <p:cNvSpPr>
            <a:spLocks noChangeShapeType="1"/>
          </p:cNvSpPr>
          <p:nvPr/>
        </p:nvSpPr>
        <p:spPr bwMode="auto">
          <a:xfrm>
            <a:off x="3327102" y="2781548"/>
            <a:ext cx="865187" cy="10509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8" name="Line 9"/>
          <p:cNvSpPr>
            <a:spLocks noChangeShapeType="1"/>
          </p:cNvSpPr>
          <p:nvPr/>
        </p:nvSpPr>
        <p:spPr bwMode="auto">
          <a:xfrm flipV="1">
            <a:off x="4222452" y="3140323"/>
            <a:ext cx="1768475" cy="6921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" name="Line 10"/>
          <p:cNvSpPr>
            <a:spLocks noChangeShapeType="1"/>
          </p:cNvSpPr>
          <p:nvPr/>
        </p:nvSpPr>
        <p:spPr bwMode="auto">
          <a:xfrm flipH="1">
            <a:off x="4219277" y="2548186"/>
            <a:ext cx="1068387" cy="1277937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0" name="Line 11"/>
          <p:cNvSpPr>
            <a:spLocks noChangeShapeType="1"/>
          </p:cNvSpPr>
          <p:nvPr/>
        </p:nvSpPr>
        <p:spPr bwMode="auto">
          <a:xfrm>
            <a:off x="7143452" y="2205286"/>
            <a:ext cx="596900" cy="1206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" name="Line 12"/>
          <p:cNvSpPr>
            <a:spLocks noChangeShapeType="1"/>
          </p:cNvSpPr>
          <p:nvPr/>
        </p:nvSpPr>
        <p:spPr bwMode="auto">
          <a:xfrm flipH="1">
            <a:off x="7486352" y="2333873"/>
            <a:ext cx="246062" cy="4984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2" name="Line 13"/>
          <p:cNvSpPr>
            <a:spLocks noChangeShapeType="1"/>
          </p:cNvSpPr>
          <p:nvPr/>
        </p:nvSpPr>
        <p:spPr bwMode="auto">
          <a:xfrm>
            <a:off x="7399039" y="2265611"/>
            <a:ext cx="180975" cy="3778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33" name="Group 14"/>
          <p:cNvGrpSpPr>
            <a:grpSpLocks/>
          </p:cNvGrpSpPr>
          <p:nvPr/>
        </p:nvGrpSpPr>
        <p:grpSpPr bwMode="auto">
          <a:xfrm>
            <a:off x="4200227" y="2702173"/>
            <a:ext cx="993775" cy="1141413"/>
            <a:chOff x="2787" y="2622"/>
            <a:chExt cx="847" cy="937"/>
          </a:xfrm>
        </p:grpSpPr>
        <p:sp>
          <p:nvSpPr>
            <p:cNvPr id="34" name="Freeform 15"/>
            <p:cNvSpPr>
              <a:spLocks/>
            </p:cNvSpPr>
            <p:nvPr/>
          </p:nvSpPr>
          <p:spPr bwMode="auto">
            <a:xfrm>
              <a:off x="2793" y="2622"/>
              <a:ext cx="841" cy="933"/>
            </a:xfrm>
            <a:custGeom>
              <a:avLst/>
              <a:gdLst/>
              <a:ahLst/>
              <a:cxnLst>
                <a:cxn ang="0">
                  <a:pos x="0" y="908"/>
                </a:cxn>
                <a:cxn ang="0">
                  <a:pos x="87" y="524"/>
                </a:cxn>
                <a:cxn ang="0">
                  <a:pos x="353" y="196"/>
                </a:cxn>
                <a:cxn ang="0">
                  <a:pos x="774" y="35"/>
                </a:cxn>
                <a:cxn ang="0">
                  <a:pos x="756" y="407"/>
                </a:cxn>
                <a:cxn ang="0">
                  <a:pos x="496" y="815"/>
                </a:cxn>
                <a:cxn ang="0">
                  <a:pos x="37" y="933"/>
                </a:cxn>
              </a:cxnLst>
              <a:rect l="0" t="0" r="r" b="b"/>
              <a:pathLst>
                <a:path w="841" h="933">
                  <a:moveTo>
                    <a:pt x="0" y="908"/>
                  </a:moveTo>
                  <a:cubicBezTo>
                    <a:pt x="14" y="775"/>
                    <a:pt x="28" y="643"/>
                    <a:pt x="87" y="524"/>
                  </a:cubicBezTo>
                  <a:cubicBezTo>
                    <a:pt x="146" y="405"/>
                    <a:pt x="239" y="278"/>
                    <a:pt x="353" y="196"/>
                  </a:cubicBezTo>
                  <a:cubicBezTo>
                    <a:pt x="467" y="114"/>
                    <a:pt x="707" y="0"/>
                    <a:pt x="774" y="35"/>
                  </a:cubicBezTo>
                  <a:cubicBezTo>
                    <a:pt x="841" y="70"/>
                    <a:pt x="802" y="277"/>
                    <a:pt x="756" y="407"/>
                  </a:cubicBezTo>
                  <a:cubicBezTo>
                    <a:pt x="710" y="537"/>
                    <a:pt x="616" y="727"/>
                    <a:pt x="496" y="815"/>
                  </a:cubicBezTo>
                  <a:cubicBezTo>
                    <a:pt x="376" y="903"/>
                    <a:pt x="112" y="915"/>
                    <a:pt x="37" y="933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Line 16"/>
            <p:cNvSpPr>
              <a:spLocks noChangeShapeType="1"/>
            </p:cNvSpPr>
            <p:nvPr/>
          </p:nvSpPr>
          <p:spPr bwMode="auto">
            <a:xfrm flipV="1">
              <a:off x="2799" y="2917"/>
              <a:ext cx="279" cy="6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Line 17"/>
            <p:cNvSpPr>
              <a:spLocks noChangeShapeType="1"/>
            </p:cNvSpPr>
            <p:nvPr/>
          </p:nvSpPr>
          <p:spPr bwMode="auto">
            <a:xfrm flipV="1">
              <a:off x="2823" y="2744"/>
              <a:ext cx="502" cy="7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Line 18"/>
            <p:cNvSpPr>
              <a:spLocks noChangeShapeType="1"/>
            </p:cNvSpPr>
            <p:nvPr/>
          </p:nvSpPr>
          <p:spPr bwMode="auto">
            <a:xfrm flipV="1">
              <a:off x="2787" y="2866"/>
              <a:ext cx="799" cy="69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Line 19"/>
            <p:cNvSpPr>
              <a:spLocks noChangeShapeType="1"/>
            </p:cNvSpPr>
            <p:nvPr/>
          </p:nvSpPr>
          <p:spPr bwMode="auto">
            <a:xfrm flipV="1">
              <a:off x="2799" y="3190"/>
              <a:ext cx="657" cy="3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0" name="Text Box 20"/>
          <p:cNvSpPr txBox="1">
            <a:spLocks noChangeArrowheads="1"/>
          </p:cNvSpPr>
          <p:nvPr/>
        </p:nvSpPr>
        <p:spPr bwMode="auto">
          <a:xfrm>
            <a:off x="2922621" y="2513261"/>
            <a:ext cx="49725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cs-CZ" sz="2800" dirty="0" err="1">
                <a:latin typeface="Symbol" pitchFamily="18" charset="2"/>
              </a:rPr>
              <a:t>w</a:t>
            </a:r>
            <a:r>
              <a:rPr lang="cs-CZ" sz="2800" baseline="-25000" dirty="0" err="1">
                <a:latin typeface="Times New Roman" pitchFamily="18" charset="0"/>
              </a:rPr>
              <a:t>i</a:t>
            </a:r>
            <a:endParaRPr lang="en-US" sz="2800" baseline="-25000" dirty="0">
              <a:latin typeface="Times New Roman" pitchFamily="18" charset="0"/>
            </a:endParaRPr>
          </a:p>
        </p:txBody>
      </p:sp>
      <p:sp>
        <p:nvSpPr>
          <p:cNvPr id="41" name="Text Box 21"/>
          <p:cNvSpPr txBox="1">
            <a:spLocks noChangeArrowheads="1"/>
          </p:cNvSpPr>
          <p:nvPr/>
        </p:nvSpPr>
        <p:spPr bwMode="auto">
          <a:xfrm>
            <a:off x="5301996" y="2163741"/>
            <a:ext cx="3433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cs-CZ" sz="2800" b="1" dirty="0">
                <a:latin typeface="Times New Roman" pitchFamily="18" charset="0"/>
              </a:rPr>
              <a:t>r</a:t>
            </a:r>
            <a:endParaRPr lang="en-US" sz="2800" b="1" dirty="0">
              <a:latin typeface="Times New Roman" pitchFamily="18" charset="0"/>
            </a:endParaRPr>
          </a:p>
        </p:txBody>
      </p:sp>
      <p:sp>
        <p:nvSpPr>
          <p:cNvPr id="42" name="Text Box 22"/>
          <p:cNvSpPr txBox="1">
            <a:spLocks noChangeArrowheads="1"/>
          </p:cNvSpPr>
          <p:nvPr/>
        </p:nvSpPr>
        <p:spPr bwMode="auto">
          <a:xfrm>
            <a:off x="5892454" y="2915925"/>
            <a:ext cx="55175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cs-CZ" sz="2800" dirty="0" err="1">
                <a:latin typeface="Symbol" pitchFamily="18" charset="2"/>
              </a:rPr>
              <a:t>w</a:t>
            </a:r>
            <a:r>
              <a:rPr lang="cs-CZ" sz="2800" baseline="-25000" dirty="0" err="1">
                <a:latin typeface="Times New Roman" pitchFamily="18" charset="0"/>
              </a:rPr>
              <a:t>o</a:t>
            </a:r>
            <a:endParaRPr lang="en-US" sz="2800" baseline="-25000" dirty="0">
              <a:latin typeface="Times New Roman" pitchFamily="18" charset="0"/>
            </a:endParaRPr>
          </a:p>
        </p:txBody>
      </p:sp>
      <p:sp>
        <p:nvSpPr>
          <p:cNvPr id="43" name="Text Box 23"/>
          <p:cNvSpPr txBox="1">
            <a:spLocks noChangeArrowheads="1"/>
          </p:cNvSpPr>
          <p:nvPr/>
        </p:nvSpPr>
        <p:spPr bwMode="auto">
          <a:xfrm>
            <a:off x="3999768" y="2016373"/>
            <a:ext cx="38504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cs-CZ" sz="2800" b="1" dirty="0">
                <a:latin typeface="Times New Roman" pitchFamily="18" charset="0"/>
              </a:rPr>
              <a:t>n</a:t>
            </a:r>
            <a:endParaRPr lang="en-US" sz="2800" b="1" dirty="0">
              <a:latin typeface="Times New Roman" pitchFamily="18" charset="0"/>
            </a:endParaRPr>
          </a:p>
        </p:txBody>
      </p:sp>
      <p:sp>
        <p:nvSpPr>
          <p:cNvPr id="44" name="TextovéPole 43"/>
          <p:cNvSpPr txBox="1"/>
          <p:nvPr/>
        </p:nvSpPr>
        <p:spPr>
          <a:xfrm>
            <a:off x="5398789" y="2670149"/>
            <a:ext cx="40908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latin typeface="Symbol" panose="05050102010706020507" pitchFamily="18" charset="2"/>
              </a:rPr>
              <a:t>q</a:t>
            </a:r>
            <a:r>
              <a:rPr lang="en-US" sz="2200" baseline="-25000" dirty="0" err="1" smtClean="0">
                <a:latin typeface="+mn-lt"/>
              </a:rPr>
              <a:t>r</a:t>
            </a:r>
            <a:endParaRPr lang="en-US" sz="2200" baseline="-25000" dirty="0" smtClean="0">
              <a:latin typeface="+mn-lt"/>
            </a:endParaRPr>
          </a:p>
        </p:txBody>
      </p:sp>
      <p:sp>
        <p:nvSpPr>
          <p:cNvPr id="45" name="TextovéPole 44"/>
          <p:cNvSpPr txBox="1"/>
          <p:nvPr/>
        </p:nvSpPr>
        <p:spPr>
          <a:xfrm>
            <a:off x="3491880" y="2275424"/>
            <a:ext cx="3866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Symbol" panose="05050102010706020507" pitchFamily="18" charset="2"/>
              </a:rPr>
              <a:t>q</a:t>
            </a:r>
            <a:r>
              <a:rPr lang="en-US" sz="2200" baseline="-25000" dirty="0" smtClean="0">
                <a:latin typeface="+mn-lt"/>
              </a:rPr>
              <a:t>i</a:t>
            </a:r>
            <a:endParaRPr lang="en-US" sz="2200" baseline="-25000" dirty="0" smtClean="0">
              <a:latin typeface="+mn-lt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1225571" y="5661248"/>
            <a:ext cx="669285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latin typeface="+mn-lt"/>
              </a:rPr>
              <a:t>Problems</a:t>
            </a:r>
            <a:r>
              <a:rPr lang="en-US" sz="2200" dirty="0" smtClean="0">
                <a:latin typeface="+mn-lt"/>
              </a:rPr>
              <a:t>: breaks symmetry &amp; energy conservation</a:t>
            </a:r>
            <a:endParaRPr lang="en-US" sz="22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879991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7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BRDF corresponding to the original </a:t>
            </a:r>
            <a:r>
              <a:rPr lang="en-US" sz="3200" dirty="0" err="1" smtClean="0"/>
              <a:t>Phong</a:t>
            </a:r>
            <a:r>
              <a:rPr lang="en-US" sz="3200" dirty="0" smtClean="0"/>
              <a:t> shading model</a:t>
            </a:r>
            <a:endParaRPr lang="cs-CZ" sz="3200" dirty="0"/>
          </a:p>
        </p:txBody>
      </p:sp>
      <p:graphicFrame>
        <p:nvGraphicFramePr>
          <p:cNvPr id="237601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3155181"/>
              </p:ext>
            </p:extLst>
          </p:nvPr>
        </p:nvGraphicFramePr>
        <p:xfrm>
          <a:off x="5179070" y="4376502"/>
          <a:ext cx="3281362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990" name="Rovnice" r:id="rId3" imgW="1638000" imgH="457200" progId="Equation.3">
                  <p:embed/>
                </p:oleObj>
              </mc:Choice>
              <mc:Fallback>
                <p:oleObj name="Rovnice" r:id="rId3" imgW="16380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9070" y="4376502"/>
                        <a:ext cx="3281362" cy="917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Zástupný symbol pro zápatí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</a:t>
            </a:r>
            <a:endParaRPr lang="en-US" altLang="en-US"/>
          </a:p>
        </p:txBody>
      </p:sp>
      <p:sp>
        <p:nvSpPr>
          <p:cNvPr id="46" name="Text Box 31"/>
          <p:cNvSpPr txBox="1">
            <a:spLocks noChangeArrowheads="1"/>
          </p:cNvSpPr>
          <p:nvPr/>
        </p:nvSpPr>
        <p:spPr bwMode="auto">
          <a:xfrm>
            <a:off x="489174" y="4604457"/>
            <a:ext cx="107433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2400" dirty="0" smtClean="0">
                <a:latin typeface="Times New Roman" pitchFamily="18" charset="0"/>
              </a:rPr>
              <a:t>BRDF</a:t>
            </a:r>
            <a:r>
              <a:rPr lang="en-US" sz="2400" dirty="0" smtClean="0">
                <a:latin typeface="Times New Roman" pitchFamily="18" charset="0"/>
              </a:rPr>
              <a:t>:</a:t>
            </a:r>
            <a:endParaRPr lang="cs-CZ" sz="2400" dirty="0">
              <a:latin typeface="Times New Roman" pitchFamily="18" charset="0"/>
            </a:endParaRPr>
          </a:p>
        </p:txBody>
      </p:sp>
      <p:graphicFrame>
        <p:nvGraphicFramePr>
          <p:cNvPr id="47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2557002"/>
              </p:ext>
            </p:extLst>
          </p:nvPr>
        </p:nvGraphicFramePr>
        <p:xfrm>
          <a:off x="1497286" y="4401108"/>
          <a:ext cx="1706562" cy="868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991" name="Rovnice" r:id="rId5" imgW="850680" imgH="431640" progId="Equation.3">
                  <p:embed/>
                </p:oleObj>
              </mc:Choice>
              <mc:Fallback>
                <p:oleObj name="Rovnice" r:id="rId5" imgW="85068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7286" y="4401108"/>
                        <a:ext cx="1706562" cy="8683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Výseč 50"/>
          <p:cNvSpPr/>
          <p:nvPr/>
        </p:nvSpPr>
        <p:spPr>
          <a:xfrm>
            <a:off x="3012777" y="2283743"/>
            <a:ext cx="2419350" cy="2419350"/>
          </a:xfrm>
          <a:prstGeom prst="pie">
            <a:avLst>
              <a:gd name="adj1" fmla="val 13800788"/>
              <a:gd name="adj2" fmla="val 1619398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2" name="Výseč 51"/>
          <p:cNvSpPr/>
          <p:nvPr/>
        </p:nvSpPr>
        <p:spPr>
          <a:xfrm>
            <a:off x="2725208" y="1981776"/>
            <a:ext cx="2994488" cy="2994488"/>
          </a:xfrm>
          <a:prstGeom prst="pie">
            <a:avLst>
              <a:gd name="adj1" fmla="val 18643838"/>
              <a:gd name="adj2" fmla="val 2032395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4" name="AutoShape 5"/>
          <p:cNvSpPr>
            <a:spLocks noChangeArrowheads="1"/>
          </p:cNvSpPr>
          <p:nvPr/>
        </p:nvSpPr>
        <p:spPr bwMode="auto">
          <a:xfrm>
            <a:off x="2319039" y="1340768"/>
            <a:ext cx="376238" cy="381000"/>
          </a:xfrm>
          <a:prstGeom prst="sun">
            <a:avLst>
              <a:gd name="adj" fmla="val 25000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5" name="Line 6"/>
          <p:cNvSpPr>
            <a:spLocks noChangeShapeType="1"/>
          </p:cNvSpPr>
          <p:nvPr/>
        </p:nvSpPr>
        <p:spPr bwMode="auto">
          <a:xfrm>
            <a:off x="3009602" y="3493418"/>
            <a:ext cx="23891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6" name="Line 7"/>
          <p:cNvSpPr>
            <a:spLocks noChangeShapeType="1"/>
          </p:cNvSpPr>
          <p:nvPr/>
        </p:nvSpPr>
        <p:spPr bwMode="auto">
          <a:xfrm flipV="1">
            <a:off x="4214514" y="2083718"/>
            <a:ext cx="0" cy="14176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7" name="Line 8"/>
          <p:cNvSpPr>
            <a:spLocks noChangeShapeType="1"/>
          </p:cNvSpPr>
          <p:nvPr/>
        </p:nvSpPr>
        <p:spPr bwMode="auto">
          <a:xfrm>
            <a:off x="3327102" y="2421855"/>
            <a:ext cx="865187" cy="10509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8" name="Line 9"/>
          <p:cNvSpPr>
            <a:spLocks noChangeShapeType="1"/>
          </p:cNvSpPr>
          <p:nvPr/>
        </p:nvSpPr>
        <p:spPr bwMode="auto">
          <a:xfrm flipV="1">
            <a:off x="4222452" y="2780630"/>
            <a:ext cx="1768475" cy="6921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9" name="Line 10"/>
          <p:cNvSpPr>
            <a:spLocks noChangeShapeType="1"/>
          </p:cNvSpPr>
          <p:nvPr/>
        </p:nvSpPr>
        <p:spPr bwMode="auto">
          <a:xfrm flipH="1">
            <a:off x="4219277" y="2188493"/>
            <a:ext cx="1068387" cy="1277937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0" name="Line 11"/>
          <p:cNvSpPr>
            <a:spLocks noChangeShapeType="1"/>
          </p:cNvSpPr>
          <p:nvPr/>
        </p:nvSpPr>
        <p:spPr bwMode="auto">
          <a:xfrm>
            <a:off x="7143452" y="1845593"/>
            <a:ext cx="596900" cy="1206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1" name="Line 12"/>
          <p:cNvSpPr>
            <a:spLocks noChangeShapeType="1"/>
          </p:cNvSpPr>
          <p:nvPr/>
        </p:nvSpPr>
        <p:spPr bwMode="auto">
          <a:xfrm flipH="1">
            <a:off x="7486352" y="1974180"/>
            <a:ext cx="246062" cy="4984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2" name="Line 13"/>
          <p:cNvSpPr>
            <a:spLocks noChangeShapeType="1"/>
          </p:cNvSpPr>
          <p:nvPr/>
        </p:nvSpPr>
        <p:spPr bwMode="auto">
          <a:xfrm>
            <a:off x="7399039" y="1905918"/>
            <a:ext cx="180975" cy="3778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63" name="Group 14"/>
          <p:cNvGrpSpPr>
            <a:grpSpLocks/>
          </p:cNvGrpSpPr>
          <p:nvPr/>
        </p:nvGrpSpPr>
        <p:grpSpPr bwMode="auto">
          <a:xfrm>
            <a:off x="4200227" y="2342480"/>
            <a:ext cx="993775" cy="1141413"/>
            <a:chOff x="2787" y="2622"/>
            <a:chExt cx="847" cy="937"/>
          </a:xfrm>
        </p:grpSpPr>
        <p:sp>
          <p:nvSpPr>
            <p:cNvPr id="64" name="Freeform 15"/>
            <p:cNvSpPr>
              <a:spLocks/>
            </p:cNvSpPr>
            <p:nvPr/>
          </p:nvSpPr>
          <p:spPr bwMode="auto">
            <a:xfrm>
              <a:off x="2793" y="2622"/>
              <a:ext cx="841" cy="933"/>
            </a:xfrm>
            <a:custGeom>
              <a:avLst/>
              <a:gdLst/>
              <a:ahLst/>
              <a:cxnLst>
                <a:cxn ang="0">
                  <a:pos x="0" y="908"/>
                </a:cxn>
                <a:cxn ang="0">
                  <a:pos x="87" y="524"/>
                </a:cxn>
                <a:cxn ang="0">
                  <a:pos x="353" y="196"/>
                </a:cxn>
                <a:cxn ang="0">
                  <a:pos x="774" y="35"/>
                </a:cxn>
                <a:cxn ang="0">
                  <a:pos x="756" y="407"/>
                </a:cxn>
                <a:cxn ang="0">
                  <a:pos x="496" y="815"/>
                </a:cxn>
                <a:cxn ang="0">
                  <a:pos x="37" y="933"/>
                </a:cxn>
              </a:cxnLst>
              <a:rect l="0" t="0" r="r" b="b"/>
              <a:pathLst>
                <a:path w="841" h="933">
                  <a:moveTo>
                    <a:pt x="0" y="908"/>
                  </a:moveTo>
                  <a:cubicBezTo>
                    <a:pt x="14" y="775"/>
                    <a:pt x="28" y="643"/>
                    <a:pt x="87" y="524"/>
                  </a:cubicBezTo>
                  <a:cubicBezTo>
                    <a:pt x="146" y="405"/>
                    <a:pt x="239" y="278"/>
                    <a:pt x="353" y="196"/>
                  </a:cubicBezTo>
                  <a:cubicBezTo>
                    <a:pt x="467" y="114"/>
                    <a:pt x="707" y="0"/>
                    <a:pt x="774" y="35"/>
                  </a:cubicBezTo>
                  <a:cubicBezTo>
                    <a:pt x="841" y="70"/>
                    <a:pt x="802" y="277"/>
                    <a:pt x="756" y="407"/>
                  </a:cubicBezTo>
                  <a:cubicBezTo>
                    <a:pt x="710" y="537"/>
                    <a:pt x="616" y="727"/>
                    <a:pt x="496" y="815"/>
                  </a:cubicBezTo>
                  <a:cubicBezTo>
                    <a:pt x="376" y="903"/>
                    <a:pt x="112" y="915"/>
                    <a:pt x="37" y="933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Line 16"/>
            <p:cNvSpPr>
              <a:spLocks noChangeShapeType="1"/>
            </p:cNvSpPr>
            <p:nvPr/>
          </p:nvSpPr>
          <p:spPr bwMode="auto">
            <a:xfrm flipV="1">
              <a:off x="2799" y="2917"/>
              <a:ext cx="279" cy="6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Line 17"/>
            <p:cNvSpPr>
              <a:spLocks noChangeShapeType="1"/>
            </p:cNvSpPr>
            <p:nvPr/>
          </p:nvSpPr>
          <p:spPr bwMode="auto">
            <a:xfrm flipV="1">
              <a:off x="2823" y="2744"/>
              <a:ext cx="502" cy="7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Line 18"/>
            <p:cNvSpPr>
              <a:spLocks noChangeShapeType="1"/>
            </p:cNvSpPr>
            <p:nvPr/>
          </p:nvSpPr>
          <p:spPr bwMode="auto">
            <a:xfrm flipV="1">
              <a:off x="2787" y="2866"/>
              <a:ext cx="799" cy="69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Line 19"/>
            <p:cNvSpPr>
              <a:spLocks noChangeShapeType="1"/>
            </p:cNvSpPr>
            <p:nvPr/>
          </p:nvSpPr>
          <p:spPr bwMode="auto">
            <a:xfrm flipV="1">
              <a:off x="2799" y="3190"/>
              <a:ext cx="657" cy="3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9" name="Text Box 20"/>
          <p:cNvSpPr txBox="1">
            <a:spLocks noChangeArrowheads="1"/>
          </p:cNvSpPr>
          <p:nvPr/>
        </p:nvSpPr>
        <p:spPr bwMode="auto">
          <a:xfrm>
            <a:off x="2922621" y="2153568"/>
            <a:ext cx="49725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cs-CZ" sz="2800" dirty="0" err="1">
                <a:latin typeface="Symbol" pitchFamily="18" charset="2"/>
              </a:rPr>
              <a:t>w</a:t>
            </a:r>
            <a:r>
              <a:rPr lang="cs-CZ" sz="2800" baseline="-25000" dirty="0" err="1">
                <a:latin typeface="Times New Roman" pitchFamily="18" charset="0"/>
              </a:rPr>
              <a:t>i</a:t>
            </a:r>
            <a:endParaRPr lang="en-US" sz="2800" baseline="-25000" dirty="0">
              <a:latin typeface="Times New Roman" pitchFamily="18" charset="0"/>
            </a:endParaRPr>
          </a:p>
        </p:txBody>
      </p:sp>
      <p:sp>
        <p:nvSpPr>
          <p:cNvPr id="70" name="Text Box 21"/>
          <p:cNvSpPr txBox="1">
            <a:spLocks noChangeArrowheads="1"/>
          </p:cNvSpPr>
          <p:nvPr/>
        </p:nvSpPr>
        <p:spPr bwMode="auto">
          <a:xfrm>
            <a:off x="5301996" y="1804048"/>
            <a:ext cx="3433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cs-CZ" sz="2800" b="1" dirty="0">
                <a:latin typeface="Times New Roman" pitchFamily="18" charset="0"/>
              </a:rPr>
              <a:t>r</a:t>
            </a:r>
            <a:endParaRPr lang="en-US" sz="2800" b="1" dirty="0">
              <a:latin typeface="Times New Roman" pitchFamily="18" charset="0"/>
            </a:endParaRPr>
          </a:p>
        </p:txBody>
      </p:sp>
      <p:sp>
        <p:nvSpPr>
          <p:cNvPr id="71" name="Text Box 22"/>
          <p:cNvSpPr txBox="1">
            <a:spLocks noChangeArrowheads="1"/>
          </p:cNvSpPr>
          <p:nvPr/>
        </p:nvSpPr>
        <p:spPr bwMode="auto">
          <a:xfrm>
            <a:off x="5892454" y="2556232"/>
            <a:ext cx="55175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cs-CZ" sz="2800" dirty="0" err="1">
                <a:latin typeface="Symbol" pitchFamily="18" charset="2"/>
              </a:rPr>
              <a:t>w</a:t>
            </a:r>
            <a:r>
              <a:rPr lang="cs-CZ" sz="2800" baseline="-25000" dirty="0" err="1">
                <a:latin typeface="Times New Roman" pitchFamily="18" charset="0"/>
              </a:rPr>
              <a:t>o</a:t>
            </a:r>
            <a:endParaRPr lang="en-US" sz="2800" baseline="-25000" dirty="0">
              <a:latin typeface="Times New Roman" pitchFamily="18" charset="0"/>
            </a:endParaRPr>
          </a:p>
        </p:txBody>
      </p:sp>
      <p:sp>
        <p:nvSpPr>
          <p:cNvPr id="72" name="Text Box 23"/>
          <p:cNvSpPr txBox="1">
            <a:spLocks noChangeArrowheads="1"/>
          </p:cNvSpPr>
          <p:nvPr/>
        </p:nvSpPr>
        <p:spPr bwMode="auto">
          <a:xfrm>
            <a:off x="3999768" y="1656680"/>
            <a:ext cx="38504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cs-CZ" sz="2800" b="1" dirty="0">
                <a:latin typeface="Times New Roman" pitchFamily="18" charset="0"/>
              </a:rPr>
              <a:t>n</a:t>
            </a:r>
            <a:endParaRPr lang="en-US" sz="2800" b="1" dirty="0">
              <a:latin typeface="Times New Roman" pitchFamily="18" charset="0"/>
            </a:endParaRPr>
          </a:p>
        </p:txBody>
      </p:sp>
      <p:sp>
        <p:nvSpPr>
          <p:cNvPr id="73" name="TextovéPole 72"/>
          <p:cNvSpPr txBox="1"/>
          <p:nvPr/>
        </p:nvSpPr>
        <p:spPr>
          <a:xfrm>
            <a:off x="5398789" y="2310456"/>
            <a:ext cx="40908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latin typeface="Symbol" panose="05050102010706020507" pitchFamily="18" charset="2"/>
              </a:rPr>
              <a:t>q</a:t>
            </a:r>
            <a:r>
              <a:rPr lang="en-US" sz="2200" baseline="-25000" dirty="0" err="1" smtClean="0">
                <a:latin typeface="+mn-lt"/>
              </a:rPr>
              <a:t>r</a:t>
            </a:r>
            <a:endParaRPr lang="en-US" sz="2200" baseline="-25000" dirty="0" smtClean="0">
              <a:latin typeface="+mn-lt"/>
            </a:endParaRPr>
          </a:p>
        </p:txBody>
      </p:sp>
      <p:sp>
        <p:nvSpPr>
          <p:cNvPr id="74" name="TextovéPole 73"/>
          <p:cNvSpPr txBox="1"/>
          <p:nvPr/>
        </p:nvSpPr>
        <p:spPr>
          <a:xfrm>
            <a:off x="3491880" y="1915731"/>
            <a:ext cx="3866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Symbol" panose="05050102010706020507" pitchFamily="18" charset="2"/>
              </a:rPr>
              <a:t>q</a:t>
            </a:r>
            <a:r>
              <a:rPr lang="en-US" sz="2200" baseline="-25000" dirty="0" smtClean="0">
                <a:latin typeface="+mn-lt"/>
              </a:rPr>
              <a:t>i</a:t>
            </a:r>
            <a:endParaRPr lang="en-US" sz="2200" baseline="-25000" dirty="0" smtClean="0">
              <a:latin typeface="+mn-lt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323528" y="5373216"/>
            <a:ext cx="3155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General definition of a BRDF</a:t>
            </a:r>
            <a:endParaRPr lang="en-US" dirty="0" smtClean="0">
              <a:latin typeface="+mn-lt"/>
            </a:endParaRPr>
          </a:p>
        </p:txBody>
      </p:sp>
      <p:sp>
        <p:nvSpPr>
          <p:cNvPr id="75" name="TextovéPole 74"/>
          <p:cNvSpPr txBox="1"/>
          <p:nvPr/>
        </p:nvSpPr>
        <p:spPr>
          <a:xfrm>
            <a:off x="4981124" y="5373216"/>
            <a:ext cx="3817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Application of this definition to the </a:t>
            </a:r>
            <a:br>
              <a:rPr lang="en-US" dirty="0" smtClean="0">
                <a:latin typeface="+mn-lt"/>
              </a:rPr>
            </a:br>
            <a:r>
              <a:rPr lang="en-US" dirty="0" err="1" smtClean="0">
                <a:latin typeface="+mn-lt"/>
              </a:rPr>
              <a:t>Phong</a:t>
            </a:r>
            <a:r>
              <a:rPr lang="en-US" dirty="0" smtClean="0">
                <a:latin typeface="+mn-lt"/>
              </a:rPr>
              <a:t> shading formula.</a:t>
            </a:r>
            <a:endParaRPr lang="en-US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959135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7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Physically-plausible Phong BRDF</a:t>
            </a:r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Modification to ensure reciprocity (symmetry) and energy conservation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en-US" dirty="0"/>
              <a:t>Energy conserved when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It is still an empirical formula </a:t>
            </a:r>
            <a:r>
              <a:rPr lang="cs-CZ" dirty="0"/>
              <a:t>(</a:t>
            </a:r>
            <a:r>
              <a:rPr lang="en-US" dirty="0"/>
              <a:t>i.e. it does not follow from physical considerations</a:t>
            </a:r>
            <a:r>
              <a:rPr lang="cs-CZ" dirty="0"/>
              <a:t>), </a:t>
            </a:r>
            <a:r>
              <a:rPr lang="en-US" dirty="0"/>
              <a:t>but at least it fulfills the basic properties of a BRDF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graphicFrame>
        <p:nvGraphicFramePr>
          <p:cNvPr id="16589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6082209"/>
              </p:ext>
            </p:extLst>
          </p:nvPr>
        </p:nvGraphicFramePr>
        <p:xfrm>
          <a:off x="2231231" y="2453704"/>
          <a:ext cx="4681538" cy="903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5950" name="Rovnice" r:id="rId3" imgW="2044440" imgH="393480" progId="Equation.3">
                  <p:embed/>
                </p:oleObj>
              </mc:Choice>
              <mc:Fallback>
                <p:oleObj name="Rovnice" r:id="rId3" imgW="204444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1231" y="2453704"/>
                        <a:ext cx="4681538" cy="90328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589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130974"/>
              </p:ext>
            </p:extLst>
          </p:nvPr>
        </p:nvGraphicFramePr>
        <p:xfrm>
          <a:off x="3275856" y="4365104"/>
          <a:ext cx="1604963" cy="52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5951" name="Rovnice" r:id="rId5" imgW="698400" imgH="228600" progId="Equation.3">
                  <p:embed/>
                </p:oleObj>
              </mc:Choice>
              <mc:Fallback>
                <p:oleObj name="Rovnice" r:id="rId5" imgW="698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5856" y="4365104"/>
                        <a:ext cx="1604963" cy="52546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8567460"/>
      </p:ext>
    </p:extLst>
  </p:cSld>
  <p:clrMapOvr>
    <a:masterClrMapping/>
  </p:clrMapOvr>
  <p:transition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Physically-plausible BRDF models</a:t>
            </a:r>
          </a:p>
        </p:txBody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E.g.</a:t>
            </a:r>
            <a:r>
              <a:rPr lang="cs-CZ" dirty="0"/>
              <a:t> </a:t>
            </a:r>
            <a:r>
              <a:rPr lang="cs-CZ" dirty="0" err="1"/>
              <a:t>Torrance-Sparrow</a:t>
            </a:r>
            <a:r>
              <a:rPr lang="cs-CZ" dirty="0"/>
              <a:t> </a:t>
            </a:r>
            <a:r>
              <a:rPr lang="en-US" dirty="0"/>
              <a:t>/ </a:t>
            </a:r>
            <a:r>
              <a:rPr lang="cs-CZ" dirty="0" err="1"/>
              <a:t>Cook-Torrance</a:t>
            </a:r>
            <a:r>
              <a:rPr lang="cs-CZ" dirty="0"/>
              <a:t> model</a:t>
            </a:r>
          </a:p>
          <a:p>
            <a:endParaRPr lang="cs-CZ" dirty="0"/>
          </a:p>
          <a:p>
            <a:r>
              <a:rPr lang="en-US" dirty="0"/>
              <a:t>Based on the </a:t>
            </a:r>
            <a:r>
              <a:rPr lang="en-US" b="1" dirty="0"/>
              <a:t>microfacet theory</a:t>
            </a:r>
            <a:endParaRPr lang="cs-CZ" b="1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</a:t>
            </a:r>
            <a:endParaRPr lang="en-US" altLang="en-US"/>
          </a:p>
        </p:txBody>
      </p:sp>
    </p:spTree>
  </p:cSld>
  <p:clrMapOvr>
    <a:masterClrMapping/>
  </p:clrMapOvr>
  <p:transition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</a:t>
            </a:r>
            <a:endParaRPr lang="en-US" altLang="en-US"/>
          </a:p>
        </p:txBody>
      </p:sp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1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6300F6-3578-4ACA-993F-F6D723F5B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DA341A8-B805-4D8F-B108-9A02EAF19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F770C7E-A867-4707-A9DD-4DA882C4B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</a:t>
            </a:r>
            <a:endParaRPr lang="en-US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31F0719-4D7D-4D1B-BAD7-911D0534B964}"/>
              </a:ext>
            </a:extLst>
          </p:cNvPr>
          <p:cNvSpPr txBox="1"/>
          <p:nvPr/>
        </p:nvSpPr>
        <p:spPr>
          <a:xfrm flipH="1">
            <a:off x="1835696" y="2492896"/>
            <a:ext cx="47068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+mn-lt"/>
              </a:rPr>
              <a:t>SHOW PICS OF VLTAVA RIVER</a:t>
            </a:r>
          </a:p>
        </p:txBody>
      </p:sp>
    </p:spTree>
    <p:extLst>
      <p:ext uri="{BB962C8B-B14F-4D97-AF65-F5344CB8AC3E}">
        <p14:creationId xmlns:p14="http://schemas.microsoft.com/office/powerpoint/2010/main" val="229401233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/>
              <a:t>Microfacet</a:t>
            </a:r>
            <a:r>
              <a:rPr lang="en-US" dirty="0"/>
              <a:t> BRDF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709120"/>
          </a:xfrm>
        </p:spPr>
        <p:txBody>
          <a:bodyPr/>
          <a:lstStyle/>
          <a:p>
            <a:r>
              <a:rPr lang="en-US" dirty="0"/>
              <a:t>Analytically derived</a:t>
            </a:r>
            <a:endParaRPr lang="cs-CZ" dirty="0"/>
          </a:p>
          <a:p>
            <a:endParaRPr lang="cs-CZ" dirty="0"/>
          </a:p>
          <a:p>
            <a:r>
              <a:rPr lang="en-US" dirty="0"/>
              <a:t>Used for modeling rough surfaces </a:t>
            </a:r>
            <a:r>
              <a:rPr lang="cs-CZ" dirty="0"/>
              <a:t>(</a:t>
            </a:r>
            <a:r>
              <a:rPr lang="en-US" dirty="0"/>
              <a:t>as the Phong model</a:t>
            </a:r>
            <a:r>
              <a:rPr lang="cs-CZ" dirty="0"/>
              <a:t>)</a:t>
            </a:r>
          </a:p>
          <a:p>
            <a:pPr lvl="1"/>
            <a:endParaRPr lang="cs-CZ" dirty="0"/>
          </a:p>
          <a:p>
            <a:pPr lvl="1"/>
            <a:r>
              <a:rPr lang="en-US" dirty="0"/>
              <a:t>Corresponds more closely to reality than Phong</a:t>
            </a:r>
            <a:endParaRPr lang="cs-CZ" dirty="0"/>
          </a:p>
          <a:p>
            <a:pPr lvl="1"/>
            <a:endParaRPr lang="cs-CZ" dirty="0"/>
          </a:p>
          <a:p>
            <a:pPr lvl="1"/>
            <a:r>
              <a:rPr lang="en-US" dirty="0"/>
              <a:t>Derived from a physical model of the surface microgeometry </a:t>
            </a:r>
            <a:r>
              <a:rPr lang="cs-CZ" dirty="0"/>
              <a:t>(</a:t>
            </a:r>
            <a:r>
              <a:rPr lang="en-US" dirty="0"/>
              <a:t>as opposed to “because it looks good”-approach used for the Phong model)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</a:t>
            </a:r>
            <a:endParaRPr lang="en-US" altLang="en-US"/>
          </a:p>
        </p:txBody>
      </p:sp>
    </p:spTree>
  </p:cSld>
  <p:clrMapOvr>
    <a:masterClrMapping/>
  </p:clrMapOvr>
  <p:transition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5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/>
              <a:t>Microfacet</a:t>
            </a:r>
            <a:r>
              <a:rPr lang="en-US" dirty="0"/>
              <a:t> BRDF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400" dirty="0"/>
              <a:t>Assumes that the </a:t>
            </a:r>
            <a:r>
              <a:rPr lang="en-US" sz="2400" dirty="0" err="1"/>
              <a:t>macrosurface</a:t>
            </a:r>
            <a:r>
              <a:rPr lang="en-US" sz="2400" dirty="0"/>
              <a:t> consists of randomly oriented microfacets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dirty="0"/>
              <a:t>We assume that each microfacet behaves as an ideal mirror</a:t>
            </a:r>
            <a:r>
              <a:rPr lang="en-US" sz="2400" dirty="0"/>
              <a:t>.</a:t>
            </a:r>
          </a:p>
          <a:p>
            <a:pPr eaLnBrk="1" hangingPunct="1"/>
            <a:r>
              <a:rPr lang="en-US" sz="2400" dirty="0"/>
              <a:t>We consider 3 phenomena</a:t>
            </a:r>
            <a:r>
              <a:rPr lang="cs-CZ" sz="2400" dirty="0"/>
              <a:t>:</a:t>
            </a:r>
            <a:endParaRPr lang="en-US" sz="2400" dirty="0"/>
          </a:p>
        </p:txBody>
      </p:sp>
      <p:sp>
        <p:nvSpPr>
          <p:cNvPr id="62468" name="Freeform 4"/>
          <p:cNvSpPr>
            <a:spLocks/>
          </p:cNvSpPr>
          <p:nvPr/>
        </p:nvSpPr>
        <p:spPr bwMode="auto">
          <a:xfrm>
            <a:off x="1452563" y="2457450"/>
            <a:ext cx="6061075" cy="796925"/>
          </a:xfrm>
          <a:custGeom>
            <a:avLst/>
            <a:gdLst>
              <a:gd name="T0" fmla="*/ 0 w 3818"/>
              <a:gd name="T1" fmla="*/ 2147483647 h 502"/>
              <a:gd name="T2" fmla="*/ 2147483647 w 3818"/>
              <a:gd name="T3" fmla="*/ 2147483647 h 502"/>
              <a:gd name="T4" fmla="*/ 2147483647 w 3818"/>
              <a:gd name="T5" fmla="*/ 2147483647 h 502"/>
              <a:gd name="T6" fmla="*/ 2147483647 w 3818"/>
              <a:gd name="T7" fmla="*/ 2147483647 h 502"/>
              <a:gd name="T8" fmla="*/ 2147483647 w 3818"/>
              <a:gd name="T9" fmla="*/ 2147483647 h 502"/>
              <a:gd name="T10" fmla="*/ 2147483647 w 3818"/>
              <a:gd name="T11" fmla="*/ 2147483647 h 502"/>
              <a:gd name="T12" fmla="*/ 2147483647 w 3818"/>
              <a:gd name="T13" fmla="*/ 2147483647 h 502"/>
              <a:gd name="T14" fmla="*/ 2147483647 w 3818"/>
              <a:gd name="T15" fmla="*/ 2147483647 h 502"/>
              <a:gd name="T16" fmla="*/ 2147483647 w 3818"/>
              <a:gd name="T17" fmla="*/ 2147483647 h 502"/>
              <a:gd name="T18" fmla="*/ 2147483647 w 3818"/>
              <a:gd name="T19" fmla="*/ 2147483647 h 502"/>
              <a:gd name="T20" fmla="*/ 2147483647 w 3818"/>
              <a:gd name="T21" fmla="*/ 0 h 502"/>
              <a:gd name="T22" fmla="*/ 2147483647 w 3818"/>
              <a:gd name="T23" fmla="*/ 2147483647 h 502"/>
              <a:gd name="T24" fmla="*/ 2147483647 w 3818"/>
              <a:gd name="T25" fmla="*/ 2147483647 h 50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818"/>
              <a:gd name="T40" fmla="*/ 0 h 502"/>
              <a:gd name="T41" fmla="*/ 3818 w 3818"/>
              <a:gd name="T42" fmla="*/ 502 h 50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818" h="502">
                <a:moveTo>
                  <a:pt x="0" y="56"/>
                </a:moveTo>
                <a:lnTo>
                  <a:pt x="557" y="502"/>
                </a:lnTo>
                <a:lnTo>
                  <a:pt x="892" y="56"/>
                </a:lnTo>
                <a:lnTo>
                  <a:pt x="1031" y="474"/>
                </a:lnTo>
                <a:lnTo>
                  <a:pt x="1365" y="56"/>
                </a:lnTo>
                <a:lnTo>
                  <a:pt x="1811" y="446"/>
                </a:lnTo>
                <a:lnTo>
                  <a:pt x="2034" y="56"/>
                </a:lnTo>
                <a:lnTo>
                  <a:pt x="2118" y="446"/>
                </a:lnTo>
                <a:lnTo>
                  <a:pt x="2536" y="28"/>
                </a:lnTo>
                <a:lnTo>
                  <a:pt x="2787" y="418"/>
                </a:lnTo>
                <a:lnTo>
                  <a:pt x="3205" y="0"/>
                </a:lnTo>
                <a:lnTo>
                  <a:pt x="3512" y="418"/>
                </a:lnTo>
                <a:lnTo>
                  <a:pt x="3818" y="57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6084168" y="5041869"/>
            <a:ext cx="1691489" cy="1206203"/>
            <a:chOff x="755029" y="5208588"/>
            <a:chExt cx="1691489" cy="1206203"/>
          </a:xfrm>
        </p:grpSpPr>
        <p:sp>
          <p:nvSpPr>
            <p:cNvPr id="62469" name="Line 5"/>
            <p:cNvSpPr>
              <a:spLocks noChangeShapeType="1"/>
            </p:cNvSpPr>
            <p:nvPr/>
          </p:nvSpPr>
          <p:spPr bwMode="auto">
            <a:xfrm>
              <a:off x="1270098" y="5208588"/>
              <a:ext cx="533400" cy="533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0" name="Line 6"/>
            <p:cNvSpPr>
              <a:spLocks noChangeShapeType="1"/>
            </p:cNvSpPr>
            <p:nvPr/>
          </p:nvSpPr>
          <p:spPr bwMode="auto">
            <a:xfrm flipV="1">
              <a:off x="1803498" y="5208588"/>
              <a:ext cx="304800" cy="533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1" name="Line 7"/>
            <p:cNvSpPr>
              <a:spLocks noChangeShapeType="1"/>
            </p:cNvSpPr>
            <p:nvPr/>
          </p:nvSpPr>
          <p:spPr bwMode="auto">
            <a:xfrm>
              <a:off x="971052" y="5323910"/>
              <a:ext cx="984845" cy="1132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0" name="Text Box 16"/>
            <p:cNvSpPr txBox="1">
              <a:spLocks noChangeArrowheads="1"/>
            </p:cNvSpPr>
            <p:nvPr/>
          </p:nvSpPr>
          <p:spPr bwMode="auto">
            <a:xfrm>
              <a:off x="755029" y="5953126"/>
              <a:ext cx="169148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2400" b="0" dirty="0">
                  <a:latin typeface="+mj-lt"/>
                  <a:cs typeface="Times New Roman" pitchFamily="18" charset="0"/>
                </a:rPr>
                <a:t>Shadowing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843040" y="5041869"/>
            <a:ext cx="1414953" cy="1206203"/>
            <a:chOff x="3627016" y="5208588"/>
            <a:chExt cx="1414953" cy="1206203"/>
          </a:xfrm>
        </p:grpSpPr>
        <p:sp>
          <p:nvSpPr>
            <p:cNvPr id="62472" name="Line 8"/>
            <p:cNvSpPr>
              <a:spLocks noChangeShapeType="1"/>
            </p:cNvSpPr>
            <p:nvPr/>
          </p:nvSpPr>
          <p:spPr bwMode="auto">
            <a:xfrm>
              <a:off x="3864496" y="5208588"/>
              <a:ext cx="533400" cy="533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3" name="Line 9"/>
            <p:cNvSpPr>
              <a:spLocks noChangeShapeType="1"/>
            </p:cNvSpPr>
            <p:nvPr/>
          </p:nvSpPr>
          <p:spPr bwMode="auto">
            <a:xfrm flipV="1">
              <a:off x="4397896" y="5208588"/>
              <a:ext cx="304800" cy="533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4" name="Line 10"/>
            <p:cNvSpPr>
              <a:spLocks noChangeShapeType="1"/>
            </p:cNvSpPr>
            <p:nvPr/>
          </p:nvSpPr>
          <p:spPr bwMode="auto">
            <a:xfrm flipH="1" flipV="1">
              <a:off x="3627016" y="5208588"/>
              <a:ext cx="9144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1" name="Text Box 17"/>
            <p:cNvSpPr txBox="1">
              <a:spLocks noChangeArrowheads="1"/>
            </p:cNvSpPr>
            <p:nvPr/>
          </p:nvSpPr>
          <p:spPr bwMode="auto">
            <a:xfrm>
              <a:off x="3690317" y="5953126"/>
              <a:ext cx="135165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2400" b="0" dirty="0">
                  <a:latin typeface="+mj-lt"/>
                  <a:cs typeface="Times New Roman" pitchFamily="18" charset="0"/>
                </a:rPr>
                <a:t>Masking</a:t>
              </a:r>
            </a:p>
          </p:txBody>
        </p:sp>
      </p:grpSp>
      <p:grpSp>
        <p:nvGrpSpPr>
          <p:cNvPr id="2" name="Skupina 1"/>
          <p:cNvGrpSpPr/>
          <p:nvPr/>
        </p:nvGrpSpPr>
        <p:grpSpPr>
          <a:xfrm>
            <a:off x="1115616" y="4535605"/>
            <a:ext cx="1656184" cy="1892003"/>
            <a:chOff x="6372200" y="4201293"/>
            <a:chExt cx="1656184" cy="1892003"/>
          </a:xfrm>
        </p:grpSpPr>
        <p:sp>
          <p:nvSpPr>
            <p:cNvPr id="62475" name="Line 11"/>
            <p:cNvSpPr>
              <a:spLocks noChangeShapeType="1"/>
            </p:cNvSpPr>
            <p:nvPr/>
          </p:nvSpPr>
          <p:spPr bwMode="auto">
            <a:xfrm>
              <a:off x="6682927" y="4887093"/>
              <a:ext cx="533400" cy="533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6" name="Line 12"/>
            <p:cNvSpPr>
              <a:spLocks noChangeShapeType="1"/>
            </p:cNvSpPr>
            <p:nvPr/>
          </p:nvSpPr>
          <p:spPr bwMode="auto">
            <a:xfrm flipV="1">
              <a:off x="7216327" y="4887093"/>
              <a:ext cx="304800" cy="533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7" name="Line 13"/>
            <p:cNvSpPr>
              <a:spLocks noChangeShapeType="1"/>
            </p:cNvSpPr>
            <p:nvPr/>
          </p:nvSpPr>
          <p:spPr bwMode="auto">
            <a:xfrm>
              <a:off x="6682927" y="4201293"/>
              <a:ext cx="762000" cy="838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8" name="Line 14"/>
            <p:cNvSpPr>
              <a:spLocks noChangeShapeType="1"/>
            </p:cNvSpPr>
            <p:nvPr/>
          </p:nvSpPr>
          <p:spPr bwMode="auto">
            <a:xfrm flipH="1" flipV="1">
              <a:off x="6372200" y="4620393"/>
              <a:ext cx="1072727" cy="4191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2" name="Text Box 18"/>
            <p:cNvSpPr txBox="1">
              <a:spLocks noChangeArrowheads="1"/>
            </p:cNvSpPr>
            <p:nvPr/>
          </p:nvSpPr>
          <p:spPr bwMode="auto">
            <a:xfrm>
              <a:off x="6458724" y="5631631"/>
              <a:ext cx="156966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2400" b="0" dirty="0">
                  <a:latin typeface="+mj-lt"/>
                  <a:cs typeface="Times New Roman" pitchFamily="18" charset="0"/>
                </a:rPr>
                <a:t>Reflection</a:t>
              </a:r>
            </a:p>
          </p:txBody>
        </p:sp>
      </p:grpSp>
      <p:sp>
        <p:nvSpPr>
          <p:cNvPr id="22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</a:t>
            </a:r>
            <a:endParaRPr lang="en-US" altLang="en-US"/>
          </a:p>
        </p:txBody>
      </p:sp>
    </p:spTree>
  </p:cSld>
  <p:clrMapOvr>
    <a:masterClrMapping/>
  </p:clrMapOvr>
  <p:transition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Microfacet</a:t>
            </a:r>
            <a:r>
              <a:rPr lang="en-US" dirty="0"/>
              <a:t> BRDF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b="1" dirty="0" err="1"/>
                  <a:t>Microfacet</a:t>
                </a:r>
                <a:r>
                  <a:rPr lang="en-US" b="1" dirty="0"/>
                  <a:t> theory [</a:t>
                </a:r>
                <a:r>
                  <a:rPr lang="en-US" b="1" dirty="0">
                    <a:hlinkClick r:id="rId2"/>
                  </a:rPr>
                  <a:t>Cook et Torrance 1982</a:t>
                </a:r>
                <a:r>
                  <a:rPr lang="en-US" b="1" dirty="0"/>
                  <a:t>]</a:t>
                </a:r>
              </a:p>
              <a:p>
                <a:pPr marL="457200" lvl="1" indent="0">
                  <a:buNone/>
                </a:pPr>
                <a:r>
                  <a:rPr lang="en-US" u="sng" dirty="0"/>
                  <a:t>A perfect mirror</a:t>
                </a:r>
              </a:p>
              <a:p>
                <a:pPr lvl="2"/>
                <a:r>
                  <a:rPr lang="en-US" dirty="0">
                    <a:sym typeface="Wingdings" panose="05000000000000000000" pitchFamily="2" charset="2"/>
                  </a:rPr>
                  <a:t>Reflection in a single direction</a:t>
                </a:r>
              </a:p>
              <a:p>
                <a:pPr lvl="2"/>
                <a:r>
                  <a:rPr lang="en-US" dirty="0">
                    <a:sym typeface="Wingdings" panose="05000000000000000000" pitchFamily="2" charset="2"/>
                  </a:rPr>
                  <a:t>Outgoing light visible surface normal </a:t>
                </a:r>
                <a:br>
                  <a:rPr lang="en-US" dirty="0">
                    <a:sym typeface="Wingdings" panose="05000000000000000000" pitchFamily="2" charset="2"/>
                  </a:rPr>
                </a:br>
                <a:r>
                  <a:rPr lang="en-US" dirty="0">
                    <a:sym typeface="Wingdings" panose="05000000000000000000" pitchFamily="2" charset="2"/>
                  </a:rPr>
                  <a:t>aligned with the half vector</a:t>
                </a:r>
              </a:p>
              <a:p>
                <a:pPr lvl="2"/>
                <a:r>
                  <a:rPr lang="en-US" dirty="0">
                    <a:sym typeface="Wingdings" panose="05000000000000000000" pitchFamily="2" charset="2"/>
                  </a:rPr>
                  <a:t>Half Vector: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𝐻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𝐿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𝑉</m:t>
                        </m:r>
                      </m:num>
                      <m:den>
                        <m:d>
                          <m:dPr>
                            <m:begChr m:val="‖"/>
                            <m:endChr m:val="‖"/>
                            <m:ctrlPr>
                              <a:rPr lang="en-US" b="0" i="1" smtClean="0">
                                <a:latin typeface="Cambria Math"/>
                                <a:sym typeface="Wingdings" panose="05000000000000000000" pitchFamily="2" charset="2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𝐿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+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𝑉</m:t>
                            </m:r>
                          </m:e>
                        </m:d>
                      </m:den>
                    </m:f>
                  </m:oMath>
                </a14:m>
                <a:endParaRPr lang="en-US" dirty="0">
                  <a:sym typeface="Wingdings" panose="05000000000000000000" pitchFamily="2" charset="2"/>
                </a:endParaRPr>
              </a:p>
              <a:p>
                <a:pPr marL="457200" lvl="1" indent="0">
                  <a:buNone/>
                </a:pPr>
                <a:r>
                  <a:rPr lang="en-US" u="sng" dirty="0"/>
                  <a:t>Aggregation of micro-mirrors </a:t>
                </a:r>
                <a:r>
                  <a:rPr lang="en-US" dirty="0"/>
                  <a:t>(micro-facets)</a:t>
                </a:r>
              </a:p>
              <a:p>
                <a:pPr lvl="2"/>
                <a:r>
                  <a:rPr lang="en-US" dirty="0"/>
                  <a:t>Each micro-mirror have a micro-normal</a:t>
                </a:r>
              </a:p>
              <a:p>
                <a:pPr lvl="2"/>
                <a:r>
                  <a:rPr lang="en-US" dirty="0"/>
                  <a:t>How many micro-mirror have their micro-normal aligned so that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?</a:t>
                </a:r>
              </a:p>
              <a:p>
                <a:pPr lvl="2"/>
                <a:r>
                  <a:rPr lang="en-US" dirty="0"/>
                  <a:t>Statistical distribution: Normal Distribution Function (NDF)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1111" t="-1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458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/>
              <a:t>Microfacet</a:t>
            </a:r>
            <a:r>
              <a:rPr lang="en-US" dirty="0"/>
              <a:t> BRDF</a:t>
            </a:r>
          </a:p>
        </p:txBody>
      </p:sp>
      <p:graphicFrame>
        <p:nvGraphicFramePr>
          <p:cNvPr id="5122" name="Object 3"/>
          <p:cNvGraphicFramePr>
            <a:graphicFrameLocks noChangeAspect="1"/>
          </p:cNvGraphicFramePr>
          <p:nvPr/>
        </p:nvGraphicFramePr>
        <p:xfrm>
          <a:off x="2449513" y="3173413"/>
          <a:ext cx="4048125" cy="1068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856" name="Equation" r:id="rId3" imgW="1587240" imgH="419040" progId="">
                  <p:embed/>
                </p:oleObj>
              </mc:Choice>
              <mc:Fallback>
                <p:oleObj name="Equation" r:id="rId3" imgW="1587240" imgH="419040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9513" y="3173413"/>
                        <a:ext cx="4048125" cy="10683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4" name="AutoShape 4"/>
          <p:cNvSpPr>
            <a:spLocks/>
          </p:cNvSpPr>
          <p:nvPr/>
        </p:nvSpPr>
        <p:spPr bwMode="auto">
          <a:xfrm>
            <a:off x="438150" y="1389063"/>
            <a:ext cx="2468563" cy="458477"/>
          </a:xfrm>
          <a:prstGeom prst="borderCallout1">
            <a:avLst>
              <a:gd name="adj1" fmla="val 8125"/>
              <a:gd name="adj2" fmla="val 103093"/>
              <a:gd name="adj3" fmla="val 394028"/>
              <a:gd name="adj4" fmla="val 12762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000" b="1" dirty="0">
                <a:latin typeface="+mj-lt"/>
                <a:cs typeface="Times New Roman" pitchFamily="18" charset="0"/>
              </a:rPr>
              <a:t>Fresnel term</a:t>
            </a:r>
            <a:endParaRPr lang="cs-CZ" sz="2000" b="0" dirty="0">
              <a:latin typeface="+mj-lt"/>
              <a:cs typeface="Times New Roman" pitchFamily="18" charset="0"/>
            </a:endParaRPr>
          </a:p>
        </p:txBody>
      </p:sp>
      <p:sp>
        <p:nvSpPr>
          <p:cNvPr id="5125" name="AutoShape 5"/>
          <p:cNvSpPr>
            <a:spLocks/>
          </p:cNvSpPr>
          <p:nvPr/>
        </p:nvSpPr>
        <p:spPr bwMode="auto">
          <a:xfrm>
            <a:off x="4694238" y="1346200"/>
            <a:ext cx="4011612" cy="714648"/>
          </a:xfrm>
          <a:prstGeom prst="borderCallout1">
            <a:avLst>
              <a:gd name="adj1" fmla="val 9301"/>
              <a:gd name="adj2" fmla="val -1898"/>
              <a:gd name="adj3" fmla="val 256297"/>
              <a:gd name="adj4" fmla="val -10492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000" b="1" dirty="0">
                <a:latin typeface="+mj-lt"/>
                <a:cs typeface="Times New Roman" pitchFamily="18" charset="0"/>
              </a:rPr>
              <a:t>Geometry term</a:t>
            </a:r>
            <a:endParaRPr lang="cs-CZ" sz="2000" b="0" dirty="0">
              <a:latin typeface="+mj-lt"/>
              <a:cs typeface="Times New Roman" pitchFamily="18" charset="0"/>
            </a:endParaRPr>
          </a:p>
          <a:p>
            <a:pPr eaLnBrk="1" hangingPunct="1"/>
            <a:r>
              <a:rPr lang="en-US" sz="2000" b="0" dirty="0">
                <a:latin typeface="+mj-lt"/>
                <a:cs typeface="Times New Roman" pitchFamily="18" charset="0"/>
              </a:rPr>
              <a:t>Models shadowing and masking</a:t>
            </a:r>
            <a:endParaRPr lang="cs-CZ" sz="2000" b="0" dirty="0">
              <a:latin typeface="+mj-lt"/>
              <a:cs typeface="Times New Roman" pitchFamily="18" charset="0"/>
            </a:endParaRPr>
          </a:p>
        </p:txBody>
      </p:sp>
      <p:sp>
        <p:nvSpPr>
          <p:cNvPr id="5126" name="AutoShape 6"/>
          <p:cNvSpPr>
            <a:spLocks/>
          </p:cNvSpPr>
          <p:nvPr/>
        </p:nvSpPr>
        <p:spPr bwMode="auto">
          <a:xfrm>
            <a:off x="6638925" y="2894013"/>
            <a:ext cx="2371725" cy="751011"/>
          </a:xfrm>
          <a:prstGeom prst="borderCallout1">
            <a:avLst>
              <a:gd name="adj1" fmla="val 4250"/>
              <a:gd name="adj2" fmla="val -3213"/>
              <a:gd name="adj3" fmla="val 43960"/>
              <a:gd name="adj4" fmla="val -380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000" b="1" dirty="0">
                <a:latin typeface="+mj-lt"/>
                <a:cs typeface="Times New Roman" pitchFamily="18" charset="0"/>
              </a:rPr>
              <a:t>Microfacet distribution</a:t>
            </a:r>
            <a:endParaRPr lang="cs-CZ" sz="2000" b="0" dirty="0">
              <a:latin typeface="+mj-lt"/>
              <a:cs typeface="Times New Roman" pitchFamily="18" charset="0"/>
            </a:endParaRPr>
          </a:p>
        </p:txBody>
      </p:sp>
      <p:sp>
        <p:nvSpPr>
          <p:cNvPr id="5127" name="AutoShape 7"/>
          <p:cNvSpPr>
            <a:spLocks/>
          </p:cNvSpPr>
          <p:nvPr/>
        </p:nvSpPr>
        <p:spPr bwMode="auto">
          <a:xfrm>
            <a:off x="217488" y="4208463"/>
            <a:ext cx="2286000" cy="1450975"/>
          </a:xfrm>
          <a:prstGeom prst="borderCallout1">
            <a:avLst>
              <a:gd name="adj1" fmla="val 7880"/>
              <a:gd name="adj2" fmla="val 103333"/>
              <a:gd name="adj3" fmla="val -1421"/>
              <a:gd name="adj4" fmla="val 175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000" dirty="0">
                <a:latin typeface="+mn-lt"/>
                <a:cs typeface="Times New Roman" pitchFamily="18" charset="0"/>
              </a:rPr>
              <a:t>Part of the macroscopic surface visible by the light source</a:t>
            </a:r>
            <a:endParaRPr lang="cs-CZ" sz="2000" b="0" dirty="0">
              <a:latin typeface="+mn-lt"/>
              <a:cs typeface="Times New Roman" pitchFamily="18" charset="0"/>
            </a:endParaRPr>
          </a:p>
        </p:txBody>
      </p:sp>
      <p:sp>
        <p:nvSpPr>
          <p:cNvPr id="5128" name="AutoShape 8"/>
          <p:cNvSpPr>
            <a:spLocks/>
          </p:cNvSpPr>
          <p:nvPr/>
        </p:nvSpPr>
        <p:spPr bwMode="auto">
          <a:xfrm>
            <a:off x="2917825" y="4603750"/>
            <a:ext cx="2065338" cy="1450975"/>
          </a:xfrm>
          <a:prstGeom prst="borderCallout1">
            <a:avLst>
              <a:gd name="adj1" fmla="val 7880"/>
              <a:gd name="adj2" fmla="val 103690"/>
              <a:gd name="adj3" fmla="val -25602"/>
              <a:gd name="adj4" fmla="val 131514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000" dirty="0">
                <a:latin typeface="+mj-lt"/>
                <a:cs typeface="Times New Roman" pitchFamily="18" charset="0"/>
              </a:rPr>
              <a:t>Part of the macroscopic surface visible by the viewer</a:t>
            </a:r>
            <a:endParaRPr lang="cs-CZ" sz="2000" b="0" dirty="0">
              <a:latin typeface="+mj-lt"/>
              <a:cs typeface="Times New Roman" pitchFamily="18" charset="0"/>
            </a:endParaRPr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</a:t>
            </a:r>
            <a:endParaRPr lang="en-US" altLang="en-US"/>
          </a:p>
        </p:txBody>
      </p:sp>
    </p:spTree>
  </p:cSld>
  <p:clrMapOvr>
    <a:masterClrMapping/>
  </p:clrMapOvr>
  <p:transition>
    <p:fad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AC9165-4B4F-445D-B854-5F2F237D6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427B983-0139-4E0D-94EE-435E4C826E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80D53A-FD1A-4404-B9D1-DD7873AC8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</a:t>
            </a:r>
            <a:endParaRPr lang="en-US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1BADA00-EC50-425C-90DA-CD36FD1355E3}"/>
              </a:ext>
            </a:extLst>
          </p:cNvPr>
          <p:cNvSpPr txBox="1"/>
          <p:nvPr/>
        </p:nvSpPr>
        <p:spPr>
          <a:xfrm flipH="1">
            <a:off x="1259632" y="2492896"/>
            <a:ext cx="648071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b="1" dirty="0">
                <a:solidFill>
                  <a:srgbClr val="FF0000"/>
                </a:solidFill>
                <a:latin typeface="+mn-lt"/>
              </a:rPr>
              <a:t>SHOW GGX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b="1" dirty="0">
                <a:solidFill>
                  <a:srgbClr val="FF0000"/>
                </a:solidFill>
                <a:latin typeface="+mn-lt"/>
              </a:rPr>
              <a:t>PBR WORKFLOW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b="1" dirty="0">
                <a:solidFill>
                  <a:srgbClr val="FF0000"/>
                </a:solidFill>
                <a:latin typeface="+mn-lt"/>
              </a:rPr>
              <a:t>SUBSTANCE DESIGNER</a:t>
            </a:r>
          </a:p>
        </p:txBody>
      </p:sp>
    </p:spTree>
    <p:extLst>
      <p:ext uri="{BB962C8B-B14F-4D97-AF65-F5344CB8AC3E}">
        <p14:creationId xmlns:p14="http://schemas.microsoft.com/office/powerpoint/2010/main" val="273773204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AC9165-4B4F-445D-B854-5F2F237D6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427B983-0139-4E0D-94EE-435E4C826E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80D53A-FD1A-4404-B9D1-DD7873AC8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</a:t>
            </a:r>
            <a:endParaRPr lang="en-US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1BADA00-EC50-425C-90DA-CD36FD1355E3}"/>
              </a:ext>
            </a:extLst>
          </p:cNvPr>
          <p:cNvSpPr txBox="1"/>
          <p:nvPr/>
        </p:nvSpPr>
        <p:spPr>
          <a:xfrm flipH="1">
            <a:off x="1259632" y="2492896"/>
            <a:ext cx="64807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b="1" dirty="0">
                <a:solidFill>
                  <a:srgbClr val="FF0000"/>
                </a:solidFill>
                <a:latin typeface="+mn-lt"/>
              </a:rPr>
              <a:t>THE DISNEY “PRINCIPLED” BRDF</a:t>
            </a:r>
          </a:p>
        </p:txBody>
      </p:sp>
    </p:spTree>
    <p:extLst>
      <p:ext uri="{BB962C8B-B14F-4D97-AF65-F5344CB8AC3E}">
        <p14:creationId xmlns:p14="http://schemas.microsoft.com/office/powerpoint/2010/main" val="1766259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457200" y="1052736"/>
            <a:ext cx="8229600" cy="5078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kumimoji="0" lang="cs-CZ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</a:t>
            </a:r>
            <a:r>
              <a:rPr kumimoji="0" lang="cs-CZ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idirectional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</a:t>
            </a:r>
            <a:r>
              <a:rPr kumimoji="0" lang="cs-CZ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eflectance</a:t>
            </a:r>
            <a:r>
              <a:rPr kumimoji="0" lang="cs-CZ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2400" b="1" kern="0" dirty="0" err="1">
                <a:latin typeface="+mn-lt"/>
              </a:rPr>
              <a:t>D</a:t>
            </a:r>
            <a:r>
              <a:rPr kumimoji="0" lang="cs-CZ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istribution</a:t>
            </a:r>
            <a:r>
              <a:rPr kumimoji="0" lang="cs-CZ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2400" b="1" kern="0" dirty="0" err="1">
                <a:latin typeface="+mn-lt"/>
              </a:rPr>
              <a:t>F</a:t>
            </a:r>
            <a:r>
              <a:rPr kumimoji="0" lang="cs-CZ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unction</a:t>
            </a:r>
            <a:endParaRPr kumimoji="0" lang="cs-CZ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1787685" y="1844824"/>
            <a:ext cx="5703887" cy="3025775"/>
            <a:chOff x="759" y="1258"/>
            <a:chExt cx="3593" cy="1906"/>
          </a:xfrm>
        </p:grpSpPr>
        <p:sp>
          <p:nvSpPr>
            <p:cNvPr id="1030" name="Oval 4"/>
            <p:cNvSpPr>
              <a:spLocks noChangeArrowheads="1"/>
            </p:cNvSpPr>
            <p:nvPr/>
          </p:nvSpPr>
          <p:spPr bwMode="auto">
            <a:xfrm rot="-3060000">
              <a:off x="3367" y="1591"/>
              <a:ext cx="88" cy="280"/>
            </a:xfrm>
            <a:prstGeom prst="ellipse">
              <a:avLst/>
            </a:prstGeom>
            <a:solidFill>
              <a:srgbClr val="C0FEF9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1" name="Rectangle 5"/>
            <p:cNvSpPr>
              <a:spLocks noChangeArrowheads="1"/>
            </p:cNvSpPr>
            <p:nvPr/>
          </p:nvSpPr>
          <p:spPr bwMode="auto">
            <a:xfrm>
              <a:off x="3495" y="1834"/>
              <a:ext cx="445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800" dirty="0" err="1">
                  <a:latin typeface="+mj-lt"/>
                </a:rPr>
                <a:t>d</a:t>
              </a:r>
              <a:r>
                <a:rPr lang="cs-CZ" sz="2800" dirty="0" err="1">
                  <a:latin typeface="Symbol" pitchFamily="18" charset="2"/>
                </a:rPr>
                <a:t>w</a:t>
              </a:r>
              <a:r>
                <a:rPr lang="cs-CZ" sz="2800" baseline="-25000" dirty="0" err="1">
                  <a:latin typeface="+mj-lt"/>
                </a:rPr>
                <a:t>i</a:t>
              </a:r>
              <a:endParaRPr lang="cs-CZ" sz="2800" baseline="-25000" dirty="0">
                <a:latin typeface="+mj-lt"/>
              </a:endParaRPr>
            </a:p>
          </p:txBody>
        </p:sp>
        <p:sp>
          <p:nvSpPr>
            <p:cNvPr id="1032" name="Rectangle 6"/>
            <p:cNvSpPr>
              <a:spLocks noChangeArrowheads="1"/>
            </p:cNvSpPr>
            <p:nvPr/>
          </p:nvSpPr>
          <p:spPr bwMode="auto">
            <a:xfrm>
              <a:off x="759" y="1738"/>
              <a:ext cx="719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800" i="1" dirty="0" err="1">
                  <a:latin typeface="+mn-lt"/>
                </a:rPr>
                <a:t>L</a:t>
              </a:r>
              <a:r>
                <a:rPr lang="cs-CZ" sz="2800" baseline="-25000" dirty="0" err="1">
                  <a:latin typeface="+mn-lt"/>
                </a:rPr>
                <a:t>r</a:t>
              </a:r>
              <a:r>
                <a:rPr lang="cs-CZ" sz="2800" dirty="0">
                  <a:latin typeface="+mn-lt"/>
                </a:rPr>
                <a:t>(</a:t>
              </a:r>
              <a:r>
                <a:rPr lang="cs-CZ" sz="2800" dirty="0" err="1">
                  <a:latin typeface="Symbol" pitchFamily="18" charset="2"/>
                </a:rPr>
                <a:t>w</a:t>
              </a:r>
              <a:r>
                <a:rPr lang="cs-CZ" sz="2800" baseline="-25000" dirty="0" err="1">
                  <a:latin typeface="+mn-lt"/>
                </a:rPr>
                <a:t>o</a:t>
              </a:r>
              <a:r>
                <a:rPr lang="cs-CZ" sz="2800" dirty="0">
                  <a:latin typeface="+mn-lt"/>
                </a:rPr>
                <a:t>)</a:t>
              </a:r>
            </a:p>
          </p:txBody>
        </p:sp>
        <p:sp>
          <p:nvSpPr>
            <p:cNvPr id="1033" name="Rectangle 7"/>
            <p:cNvSpPr>
              <a:spLocks noChangeArrowheads="1"/>
            </p:cNvSpPr>
            <p:nvPr/>
          </p:nvSpPr>
          <p:spPr bwMode="auto">
            <a:xfrm>
              <a:off x="1911" y="2122"/>
              <a:ext cx="314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800" i="1" dirty="0" err="1">
                  <a:latin typeface="Symbol" pitchFamily="18" charset="2"/>
                </a:rPr>
                <a:t>q</a:t>
              </a:r>
              <a:r>
                <a:rPr lang="cs-CZ" sz="2800" baseline="-25000" dirty="0" err="1">
                  <a:latin typeface="+mj-lt"/>
                </a:rPr>
                <a:t>o</a:t>
              </a:r>
              <a:endParaRPr lang="cs-CZ" sz="2800" baseline="-25000" dirty="0">
                <a:latin typeface="+mj-lt"/>
              </a:endParaRPr>
            </a:p>
          </p:txBody>
        </p:sp>
        <p:sp>
          <p:nvSpPr>
            <p:cNvPr id="1034" name="AutoShape 8"/>
            <p:cNvSpPr>
              <a:spLocks noChangeArrowheads="1"/>
            </p:cNvSpPr>
            <p:nvPr/>
          </p:nvSpPr>
          <p:spPr bwMode="auto">
            <a:xfrm>
              <a:off x="1972" y="2788"/>
              <a:ext cx="1144" cy="280"/>
            </a:xfrm>
            <a:prstGeom prst="parallelogram">
              <a:avLst>
                <a:gd name="adj" fmla="val 102086"/>
              </a:avLst>
            </a:prstGeom>
            <a:solidFill>
              <a:srgbClr val="FCFEB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5" name="Line 9"/>
            <p:cNvSpPr>
              <a:spLocks noChangeShapeType="1"/>
            </p:cNvSpPr>
            <p:nvPr/>
          </p:nvSpPr>
          <p:spPr bwMode="auto">
            <a:xfrm flipV="1">
              <a:off x="2544" y="1389"/>
              <a:ext cx="0" cy="154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6" name="Rectangle 10"/>
            <p:cNvSpPr>
              <a:spLocks noChangeArrowheads="1"/>
            </p:cNvSpPr>
            <p:nvPr/>
          </p:nvSpPr>
          <p:spPr bwMode="auto">
            <a:xfrm>
              <a:off x="2562" y="1258"/>
              <a:ext cx="272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800" b="1" dirty="0">
                  <a:latin typeface="+mj-lt"/>
                </a:rPr>
                <a:t>n</a:t>
              </a:r>
            </a:p>
          </p:txBody>
        </p:sp>
        <p:sp>
          <p:nvSpPr>
            <p:cNvPr id="1037" name="Line 11"/>
            <p:cNvSpPr>
              <a:spLocks noChangeShapeType="1"/>
            </p:cNvSpPr>
            <p:nvPr/>
          </p:nvSpPr>
          <p:spPr bwMode="auto">
            <a:xfrm flipV="1">
              <a:off x="2549" y="2205"/>
              <a:ext cx="519" cy="72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8" name="Line 12"/>
            <p:cNvSpPr>
              <a:spLocks noChangeShapeType="1"/>
            </p:cNvSpPr>
            <p:nvPr/>
          </p:nvSpPr>
          <p:spPr bwMode="auto">
            <a:xfrm flipV="1">
              <a:off x="3077" y="1485"/>
              <a:ext cx="519" cy="72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9" name="Line 13"/>
            <p:cNvSpPr>
              <a:spLocks noChangeShapeType="1"/>
            </p:cNvSpPr>
            <p:nvPr/>
          </p:nvSpPr>
          <p:spPr bwMode="auto">
            <a:xfrm>
              <a:off x="2549" y="2928"/>
              <a:ext cx="95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0" name="Line 14"/>
            <p:cNvSpPr>
              <a:spLocks noChangeShapeType="1"/>
            </p:cNvSpPr>
            <p:nvPr/>
          </p:nvSpPr>
          <p:spPr bwMode="auto">
            <a:xfrm flipH="1">
              <a:off x="1389" y="2933"/>
              <a:ext cx="1159" cy="23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1" name="Line 15"/>
            <p:cNvSpPr>
              <a:spLocks noChangeShapeType="1"/>
            </p:cNvSpPr>
            <p:nvPr/>
          </p:nvSpPr>
          <p:spPr bwMode="auto">
            <a:xfrm flipH="1" flipV="1">
              <a:off x="957" y="2157"/>
              <a:ext cx="1591" cy="7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2" name="Rectangle 16"/>
            <p:cNvSpPr>
              <a:spLocks noChangeArrowheads="1"/>
            </p:cNvSpPr>
            <p:nvPr/>
          </p:nvSpPr>
          <p:spPr bwMode="auto">
            <a:xfrm>
              <a:off x="3687" y="1306"/>
              <a:ext cx="665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800" i="1" dirty="0">
                  <a:latin typeface="+mj-lt"/>
                </a:rPr>
                <a:t>L</a:t>
              </a:r>
              <a:r>
                <a:rPr lang="cs-CZ" sz="2800" baseline="-25000" dirty="0">
                  <a:latin typeface="+mj-lt"/>
                </a:rPr>
                <a:t>i</a:t>
              </a:r>
              <a:r>
                <a:rPr lang="cs-CZ" sz="2800" dirty="0">
                  <a:latin typeface="+mj-lt"/>
                </a:rPr>
                <a:t>(</a:t>
              </a:r>
              <a:r>
                <a:rPr lang="cs-CZ" sz="2800" dirty="0" err="1">
                  <a:latin typeface="Symbol" pitchFamily="18" charset="2"/>
                </a:rPr>
                <a:t>w</a:t>
              </a:r>
              <a:r>
                <a:rPr lang="cs-CZ" sz="2800" baseline="-25000" dirty="0" err="1">
                  <a:latin typeface="+mj-lt"/>
                </a:rPr>
                <a:t>i</a:t>
              </a:r>
              <a:r>
                <a:rPr lang="cs-CZ" sz="2800" dirty="0">
                  <a:latin typeface="+mj-lt"/>
                </a:rPr>
                <a:t>)</a:t>
              </a:r>
            </a:p>
          </p:txBody>
        </p:sp>
        <p:sp>
          <p:nvSpPr>
            <p:cNvPr id="1043" name="Arc 17"/>
            <p:cNvSpPr>
              <a:spLocks/>
            </p:cNvSpPr>
            <p:nvPr/>
          </p:nvSpPr>
          <p:spPr bwMode="auto">
            <a:xfrm>
              <a:off x="2545" y="2405"/>
              <a:ext cx="303" cy="524"/>
            </a:xfrm>
            <a:custGeom>
              <a:avLst/>
              <a:gdLst>
                <a:gd name="T0" fmla="*/ 0 w 12494"/>
                <a:gd name="T1" fmla="*/ 0 h 21600"/>
                <a:gd name="T2" fmla="*/ 303 w 12494"/>
                <a:gd name="T3" fmla="*/ 96 h 21600"/>
                <a:gd name="T4" fmla="*/ 1 w 12494"/>
                <a:gd name="T5" fmla="*/ 524 h 21600"/>
                <a:gd name="T6" fmla="*/ 0 60000 65536"/>
                <a:gd name="T7" fmla="*/ 0 60000 65536"/>
                <a:gd name="T8" fmla="*/ 0 60000 65536"/>
                <a:gd name="T9" fmla="*/ 0 w 12494"/>
                <a:gd name="T10" fmla="*/ 0 h 21600"/>
                <a:gd name="T11" fmla="*/ 12494 w 1249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494" h="21600" fill="none" extrusionOk="0">
                  <a:moveTo>
                    <a:pt x="0" y="0"/>
                  </a:moveTo>
                  <a:cubicBezTo>
                    <a:pt x="13" y="0"/>
                    <a:pt x="27" y="-1"/>
                    <a:pt x="41" y="0"/>
                  </a:cubicBezTo>
                  <a:cubicBezTo>
                    <a:pt x="4500" y="0"/>
                    <a:pt x="8850" y="1380"/>
                    <a:pt x="12493" y="3951"/>
                  </a:cubicBezTo>
                </a:path>
                <a:path w="12494" h="21600" stroke="0" extrusionOk="0">
                  <a:moveTo>
                    <a:pt x="0" y="0"/>
                  </a:moveTo>
                  <a:cubicBezTo>
                    <a:pt x="13" y="0"/>
                    <a:pt x="27" y="-1"/>
                    <a:pt x="41" y="0"/>
                  </a:cubicBezTo>
                  <a:cubicBezTo>
                    <a:pt x="4500" y="0"/>
                    <a:pt x="8850" y="1380"/>
                    <a:pt x="12493" y="3951"/>
                  </a:cubicBezTo>
                  <a:lnTo>
                    <a:pt x="41" y="21600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4" name="Rectangle 18"/>
            <p:cNvSpPr>
              <a:spLocks noChangeArrowheads="1"/>
            </p:cNvSpPr>
            <p:nvPr/>
          </p:nvSpPr>
          <p:spPr bwMode="auto">
            <a:xfrm>
              <a:off x="2517" y="2062"/>
              <a:ext cx="278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800" i="1" dirty="0" err="1">
                  <a:latin typeface="Symbol" pitchFamily="18" charset="2"/>
                </a:rPr>
                <a:t>q</a:t>
              </a:r>
              <a:r>
                <a:rPr lang="cs-CZ" sz="2800" baseline="-25000" dirty="0" err="1">
                  <a:latin typeface="+mj-lt"/>
                </a:rPr>
                <a:t>i</a:t>
              </a:r>
              <a:endParaRPr lang="cs-CZ" sz="2800" baseline="-25000" dirty="0">
                <a:latin typeface="+mj-lt"/>
              </a:endParaRPr>
            </a:p>
          </p:txBody>
        </p:sp>
        <p:sp>
          <p:nvSpPr>
            <p:cNvPr id="1045" name="Arc 19"/>
            <p:cNvSpPr>
              <a:spLocks/>
            </p:cNvSpPr>
            <p:nvPr/>
          </p:nvSpPr>
          <p:spPr bwMode="auto">
            <a:xfrm>
              <a:off x="2074" y="2405"/>
              <a:ext cx="471" cy="524"/>
            </a:xfrm>
            <a:custGeom>
              <a:avLst/>
              <a:gdLst>
                <a:gd name="T0" fmla="*/ 0 w 19434"/>
                <a:gd name="T1" fmla="*/ 295 h 21599"/>
                <a:gd name="T2" fmla="*/ 465 w 19434"/>
                <a:gd name="T3" fmla="*/ 0 h 21599"/>
                <a:gd name="T4" fmla="*/ 471 w 19434"/>
                <a:gd name="T5" fmla="*/ 524 h 21599"/>
                <a:gd name="T6" fmla="*/ 0 60000 65536"/>
                <a:gd name="T7" fmla="*/ 0 60000 65536"/>
                <a:gd name="T8" fmla="*/ 0 60000 65536"/>
                <a:gd name="T9" fmla="*/ 0 w 19434"/>
                <a:gd name="T10" fmla="*/ 0 h 21599"/>
                <a:gd name="T11" fmla="*/ 19434 w 19434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434" h="21599" fill="none" extrusionOk="0">
                  <a:moveTo>
                    <a:pt x="0" y="12170"/>
                  </a:moveTo>
                  <a:cubicBezTo>
                    <a:pt x="3573" y="4805"/>
                    <a:pt x="11002" y="94"/>
                    <a:pt x="19187" y="0"/>
                  </a:cubicBezTo>
                </a:path>
                <a:path w="19434" h="21599" stroke="0" extrusionOk="0">
                  <a:moveTo>
                    <a:pt x="0" y="12170"/>
                  </a:moveTo>
                  <a:cubicBezTo>
                    <a:pt x="3573" y="4805"/>
                    <a:pt x="11002" y="94"/>
                    <a:pt x="19187" y="0"/>
                  </a:cubicBezTo>
                  <a:lnTo>
                    <a:pt x="19434" y="21599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6" name="Line 20"/>
            <p:cNvSpPr>
              <a:spLocks noChangeShapeType="1"/>
            </p:cNvSpPr>
            <p:nvPr/>
          </p:nvSpPr>
          <p:spPr bwMode="auto">
            <a:xfrm flipH="1">
              <a:off x="2541" y="1661"/>
              <a:ext cx="756" cy="126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7" name="Line 21"/>
            <p:cNvSpPr>
              <a:spLocks noChangeShapeType="1"/>
            </p:cNvSpPr>
            <p:nvPr/>
          </p:nvSpPr>
          <p:spPr bwMode="auto">
            <a:xfrm flipH="1">
              <a:off x="2541" y="1838"/>
              <a:ext cx="982" cy="108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10854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0308812"/>
              </p:ext>
            </p:extLst>
          </p:nvPr>
        </p:nvGraphicFramePr>
        <p:xfrm>
          <a:off x="1541463" y="5229225"/>
          <a:ext cx="6059487" cy="1036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775" name="Rovnice" r:id="rId4" imgW="2514600" imgH="431640" progId="Equation.3">
                  <p:embed/>
                </p:oleObj>
              </mc:Choice>
              <mc:Fallback>
                <p:oleObj name="Rovnice" r:id="rId4" imgW="25146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1463" y="5229225"/>
                        <a:ext cx="6059487" cy="1036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26"/>
          <p:cNvSpPr/>
          <p:nvPr/>
        </p:nvSpPr>
        <p:spPr>
          <a:xfrm>
            <a:off x="539552" y="5157192"/>
            <a:ext cx="8064896" cy="12241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itle 2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BRDF</a:t>
            </a:r>
            <a:r>
              <a:rPr lang="en-US" dirty="0"/>
              <a:t> – Formal definition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H="1" flipV="1">
            <a:off x="6855505" y="3286423"/>
            <a:ext cx="576064" cy="3600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359561" y="3430439"/>
            <a:ext cx="160492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+mn-lt"/>
              </a:rPr>
              <a:t>„</a:t>
            </a:r>
            <a:r>
              <a:rPr lang="en-US" sz="2200" b="1" dirty="0">
                <a:latin typeface="+mn-lt"/>
              </a:rPr>
              <a:t>i</a:t>
            </a:r>
            <a:r>
              <a:rPr lang="en-US" sz="2200" dirty="0">
                <a:latin typeface="+mn-lt"/>
              </a:rPr>
              <a:t>ncoming“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7535109" y="3846721"/>
            <a:ext cx="1224136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37"/>
          <p:cNvGrpSpPr/>
          <p:nvPr/>
        </p:nvGrpSpPr>
        <p:grpSpPr>
          <a:xfrm>
            <a:off x="483305" y="1918271"/>
            <a:ext cx="2123728" cy="864096"/>
            <a:chOff x="504056" y="3933056"/>
            <a:chExt cx="2123728" cy="864096"/>
          </a:xfrm>
        </p:grpSpPr>
        <p:cxnSp>
          <p:nvCxnSpPr>
            <p:cNvPr id="35" name="Straight Arrow Connector 34"/>
            <p:cNvCxnSpPr/>
            <p:nvPr/>
          </p:nvCxnSpPr>
          <p:spPr>
            <a:xfrm>
              <a:off x="1907704" y="4221088"/>
              <a:ext cx="720080" cy="57606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504056" y="3933056"/>
              <a:ext cx="154561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latin typeface="+mn-lt"/>
                </a:rPr>
                <a:t>„</a:t>
              </a:r>
              <a:r>
                <a:rPr lang="cs-CZ" sz="2200" b="1" dirty="0" err="1">
                  <a:latin typeface="+mn-lt"/>
                </a:rPr>
                <a:t>o</a:t>
              </a:r>
              <a:r>
                <a:rPr lang="cs-CZ" sz="2200" dirty="0" err="1">
                  <a:latin typeface="+mn-lt"/>
                </a:rPr>
                <a:t>utgoing</a:t>
              </a:r>
              <a:r>
                <a:rPr lang="en-US" sz="2200" dirty="0">
                  <a:latin typeface="+mn-lt"/>
                </a:rPr>
                <a:t>“</a:t>
              </a: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679604" y="4349338"/>
              <a:ext cx="122413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9"/>
          <p:cNvGrpSpPr/>
          <p:nvPr/>
        </p:nvGrpSpPr>
        <p:grpSpPr>
          <a:xfrm>
            <a:off x="216430" y="3142407"/>
            <a:ext cx="1886547" cy="862935"/>
            <a:chOff x="504056" y="3501008"/>
            <a:chExt cx="1886547" cy="862935"/>
          </a:xfrm>
        </p:grpSpPr>
        <p:cxnSp>
          <p:nvCxnSpPr>
            <p:cNvPr id="41" name="Straight Arrow Connector 40"/>
            <p:cNvCxnSpPr/>
            <p:nvPr/>
          </p:nvCxnSpPr>
          <p:spPr>
            <a:xfrm flipV="1">
              <a:off x="2016224" y="3501008"/>
              <a:ext cx="374379" cy="57606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504056" y="3933056"/>
              <a:ext cx="153118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latin typeface="+mn-lt"/>
                </a:rPr>
                <a:t>„</a:t>
              </a:r>
              <a:r>
                <a:rPr lang="cs-CZ" sz="2200" b="1" dirty="0" err="1">
                  <a:latin typeface="+mn-lt"/>
                </a:rPr>
                <a:t>r</a:t>
              </a:r>
              <a:r>
                <a:rPr lang="cs-CZ" sz="2200" dirty="0" err="1">
                  <a:latin typeface="+mn-lt"/>
                </a:rPr>
                <a:t>eflected</a:t>
              </a:r>
              <a:r>
                <a:rPr lang="en-US" sz="2200" dirty="0">
                  <a:latin typeface="+mn-lt"/>
                </a:rPr>
                <a:t>“</a:t>
              </a:r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679604" y="4349338"/>
              <a:ext cx="122413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04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Approximation of measured data</a:t>
            </a:r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  <a:p>
            <a:r>
              <a:rPr lang="en-US" dirty="0"/>
              <a:t>We can fit any BRDF model to the data</a:t>
            </a:r>
            <a:endParaRPr lang="cs-CZ" dirty="0"/>
          </a:p>
          <a:p>
            <a:endParaRPr lang="cs-CZ" dirty="0"/>
          </a:p>
          <a:p>
            <a:r>
              <a:rPr lang="en-US" dirty="0"/>
              <a:t>Some BRDF models have been specifically designed for the purpose of fitting measured data, e.g. </a:t>
            </a:r>
            <a:r>
              <a:rPr lang="cs-CZ" dirty="0" err="1"/>
              <a:t>Ward</a:t>
            </a:r>
            <a:r>
              <a:rPr lang="cs-CZ" dirty="0"/>
              <a:t> BRDF, </a:t>
            </a:r>
            <a:r>
              <a:rPr lang="cs-CZ" dirty="0" err="1"/>
              <a:t>Lafortune</a:t>
            </a:r>
            <a:r>
              <a:rPr lang="cs-CZ" dirty="0"/>
              <a:t> BRDF</a:t>
            </a:r>
          </a:p>
          <a:p>
            <a:endParaRPr lang="cs-CZ" dirty="0"/>
          </a:p>
          <a:p>
            <a:r>
              <a:rPr lang="en-US" b="1" dirty="0"/>
              <a:t>Nonlinear optimization </a:t>
            </a:r>
            <a:r>
              <a:rPr lang="en-US" dirty="0"/>
              <a:t>required to find the BRDF parameters</a:t>
            </a:r>
            <a:endParaRPr lang="en-US" b="1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</a:t>
            </a:r>
            <a:endParaRPr lang="en-US" altLang="en-US"/>
          </a:p>
        </p:txBody>
      </p:sp>
    </p:spTree>
  </p:cSld>
  <p:clrMapOvr>
    <a:masterClrMapping/>
  </p:clrMapOvr>
  <p:transition>
    <p:fad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BRDF</a:t>
            </a:r>
            <a:r>
              <a:rPr lang="en-US" sz="3200" dirty="0"/>
              <a:t> measurements</a:t>
            </a:r>
            <a:r>
              <a:rPr lang="cs-CZ" sz="3200" dirty="0"/>
              <a:t> </a:t>
            </a:r>
            <a:r>
              <a:rPr lang="en-US" sz="3200" dirty="0"/>
              <a:t>– </a:t>
            </a:r>
            <a:br>
              <a:rPr lang="en-US" sz="3200" dirty="0"/>
            </a:br>
            <a:r>
              <a:rPr lang="en-US" sz="3200" dirty="0"/>
              <a:t>Gonio-reflectometer</a:t>
            </a:r>
          </a:p>
        </p:txBody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24261" name="Picture 5" descr="gantry-w-bunn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635375"/>
            <a:ext cx="2664296" cy="4380118"/>
          </a:xfrm>
          <a:prstGeom prst="rect">
            <a:avLst/>
          </a:prstGeom>
          <a:noFill/>
        </p:spPr>
      </p:pic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19633" y="2723816"/>
            <a:ext cx="2190352" cy="2203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</a:t>
            </a:r>
            <a:endParaRPr lang="en-US" altLang="en-US"/>
          </a:p>
        </p:txBody>
      </p:sp>
      <p:grpSp>
        <p:nvGrpSpPr>
          <p:cNvPr id="8" name="Group 16"/>
          <p:cNvGrpSpPr/>
          <p:nvPr/>
        </p:nvGrpSpPr>
        <p:grpSpPr>
          <a:xfrm>
            <a:off x="6228184" y="1052736"/>
            <a:ext cx="2730325" cy="2558318"/>
            <a:chOff x="3367334" y="1909243"/>
            <a:chExt cx="2730325" cy="2558318"/>
          </a:xfrm>
        </p:grpSpPr>
        <p:pic>
          <p:nvPicPr>
            <p:cNvPr id="9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67334" y="1909243"/>
              <a:ext cx="2730325" cy="2174487"/>
            </a:xfrm>
            <a:prstGeom prst="rect">
              <a:avLst/>
            </a:prstGeom>
          </p:spPr>
        </p:pic>
        <p:sp>
          <p:nvSpPr>
            <p:cNvPr id="10" name="TextBox 15"/>
            <p:cNvSpPr txBox="1"/>
            <p:nvPr/>
          </p:nvSpPr>
          <p:spPr>
            <a:xfrm>
              <a:off x="4390896" y="4098229"/>
              <a:ext cx="7473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  <a:hlinkClick r:id="rId5"/>
                </a:rPr>
                <a:t>UTIA</a:t>
              </a:r>
              <a:endParaRPr lang="en-US" dirty="0">
                <a:latin typeface="+mj-lt"/>
              </a:endParaRPr>
            </a:p>
          </p:txBody>
        </p:sp>
      </p:grpSp>
      <p:grpSp>
        <p:nvGrpSpPr>
          <p:cNvPr id="11" name="Group 14"/>
          <p:cNvGrpSpPr/>
          <p:nvPr/>
        </p:nvGrpSpPr>
        <p:grpSpPr>
          <a:xfrm>
            <a:off x="6111711" y="3933056"/>
            <a:ext cx="2846315" cy="2515444"/>
            <a:chOff x="6213786" y="1963493"/>
            <a:chExt cx="2846315" cy="2515444"/>
          </a:xfrm>
        </p:grpSpPr>
        <p:pic>
          <p:nvPicPr>
            <p:cNvPr id="12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3786" y="1963493"/>
              <a:ext cx="2846315" cy="2134736"/>
            </a:xfrm>
            <a:prstGeom prst="rect">
              <a:avLst/>
            </a:prstGeom>
          </p:spPr>
        </p:pic>
        <p:sp>
          <p:nvSpPr>
            <p:cNvPr id="13" name="TextBox 9"/>
            <p:cNvSpPr txBox="1"/>
            <p:nvPr/>
          </p:nvSpPr>
          <p:spPr>
            <a:xfrm>
              <a:off x="6642087" y="4109605"/>
              <a:ext cx="21066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  <a:hlinkClick r:id="rId7"/>
                </a:rPr>
                <a:t>University of Bonn</a:t>
              </a:r>
              <a:endParaRPr lang="en-US" dirty="0">
                <a:latin typeface="+mj-lt"/>
              </a:endParaRPr>
            </a:p>
          </p:txBody>
        </p:sp>
      </p:grpSp>
      <p:sp>
        <p:nvSpPr>
          <p:cNvPr id="14" name="TextBox 15"/>
          <p:cNvSpPr txBox="1"/>
          <p:nvPr/>
        </p:nvSpPr>
        <p:spPr>
          <a:xfrm>
            <a:off x="1189716" y="601549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  <a:hlinkClick r:id="rId5"/>
              </a:rPr>
              <a:t>Stanford</a:t>
            </a:r>
            <a:endParaRPr lang="en-US" dirty="0">
              <a:latin typeface="+mj-lt"/>
            </a:endParaRPr>
          </a:p>
        </p:txBody>
      </p:sp>
    </p:spTree>
  </p:cSld>
  <p:clrMapOvr>
    <a:masterClrMapping/>
  </p:clrMapOvr>
  <p:transition>
    <p:fad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Measured Material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37112"/>
          </a:xfrm>
        </p:spPr>
        <p:txBody>
          <a:bodyPr>
            <a:normAutofit/>
          </a:bodyPr>
          <a:lstStyle/>
          <a:p>
            <a:r>
              <a:rPr lang="en-US" dirty="0"/>
              <a:t>Techniques for speeding measurements</a:t>
            </a:r>
          </a:p>
          <a:p>
            <a:pPr marL="1143000" lvl="1" indent="-457200"/>
            <a:r>
              <a:rPr lang="en-US" dirty="0"/>
              <a:t>Mirrors</a:t>
            </a:r>
          </a:p>
          <a:p>
            <a:pPr marL="1143000" lvl="1" indent="-457200"/>
            <a:r>
              <a:rPr lang="en-US" dirty="0"/>
              <a:t>Objects coated by the material:</a:t>
            </a:r>
          </a:p>
          <a:p>
            <a:pPr marL="1600200" lvl="2" indent="-457200"/>
            <a:r>
              <a:rPr lang="en-US" dirty="0"/>
              <a:t>Sphere [</a:t>
            </a:r>
            <a:r>
              <a:rPr lang="en-US" dirty="0" err="1">
                <a:hlinkClick r:id="rId2"/>
              </a:rPr>
              <a:t>Matusik</a:t>
            </a:r>
            <a:r>
              <a:rPr lang="en-US" dirty="0">
                <a:hlinkClick r:id="rId2"/>
              </a:rPr>
              <a:t> et al 2003</a:t>
            </a:r>
            <a:r>
              <a:rPr lang="en-US" dirty="0"/>
              <a:t>]</a:t>
            </a:r>
          </a:p>
          <a:p>
            <a:pPr marL="1600200" lvl="2" indent="-457200"/>
            <a:r>
              <a:rPr lang="en-US" dirty="0"/>
              <a:t>Cylinders [</a:t>
            </a:r>
            <a:r>
              <a:rPr lang="en-US" dirty="0">
                <a:hlinkClick r:id="rId3"/>
              </a:rPr>
              <a:t>Ngan et al 2005</a:t>
            </a:r>
            <a:r>
              <a:rPr lang="en-US" dirty="0"/>
              <a:t>]</a:t>
            </a:r>
          </a:p>
          <a:p>
            <a:pPr marL="1143000" lvl="1" indent="-457200"/>
            <a:endParaRPr lang="en-US" dirty="0"/>
          </a:p>
          <a:p>
            <a:pPr marL="457200" indent="-457200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CG III (NPGR010) - J. Křivánek</a:t>
            </a:r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5508104" y="3569888"/>
            <a:ext cx="3101157" cy="2504068"/>
            <a:chOff x="119615" y="2063509"/>
            <a:chExt cx="3101157" cy="250406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>
              <a:off x="119615" y="2063509"/>
              <a:ext cx="3101157" cy="206598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33503" y="4198245"/>
              <a:ext cx="22733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</a:rPr>
                <a:t>[</a:t>
              </a:r>
              <a:r>
                <a:rPr lang="en-US" dirty="0" err="1">
                  <a:latin typeface="+mj-lt"/>
                  <a:hlinkClick r:id="rId2"/>
                </a:rPr>
                <a:t>Matusik</a:t>
              </a:r>
              <a:r>
                <a:rPr lang="en-US" dirty="0">
                  <a:latin typeface="+mj-lt"/>
                  <a:hlinkClick r:id="rId2"/>
                </a:rPr>
                <a:t> et al 2003</a:t>
              </a:r>
              <a:r>
                <a:rPr lang="en-US" dirty="0">
                  <a:latin typeface="+mj-lt"/>
                </a:rPr>
                <a:t>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59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appearance and the </a:t>
            </a:r>
            <a:r>
              <a:rPr lang="cs-CZ" dirty="0"/>
              <a:t>BRDF</a:t>
            </a:r>
            <a:endParaRPr lang="en-US" sz="3200" dirty="0"/>
          </a:p>
        </p:txBody>
      </p:sp>
      <p:pic>
        <p:nvPicPr>
          <p:cNvPr id="208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14" y="2426247"/>
            <a:ext cx="264795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9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981" y="1797597"/>
            <a:ext cx="4943475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190968" y="5702847"/>
            <a:ext cx="166584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+mn-lt"/>
              </a:rPr>
              <a:t>Appearance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3842120" y="5702847"/>
            <a:ext cx="48349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latin typeface="+mn-lt"/>
              </a:rPr>
              <a:t>BRDF lobe </a:t>
            </a:r>
            <a:br>
              <a:rPr lang="en-US" sz="2200" dirty="0">
                <a:latin typeface="+mn-lt"/>
              </a:rPr>
            </a:br>
            <a:r>
              <a:rPr lang="en-US" sz="2200" dirty="0">
                <a:latin typeface="+mn-lt"/>
              </a:rPr>
              <a:t>(for four different viewing directions)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101352" y="6498957"/>
            <a:ext cx="74815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+mn-lt"/>
              </a:rPr>
              <a:t>Souce</a:t>
            </a:r>
            <a:r>
              <a:rPr lang="en-US" sz="1200" dirty="0">
                <a:latin typeface="+mn-lt"/>
              </a:rPr>
              <a:t>: Ngan et al. Experimental analysis of BRDF models, http://people.csail.mit.edu/addy/research/brdf/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533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673" y="1797597"/>
            <a:ext cx="4924425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appearance and the </a:t>
            </a:r>
            <a:r>
              <a:rPr lang="cs-CZ" dirty="0"/>
              <a:t>BRDF</a:t>
            </a:r>
            <a:endParaRPr lang="en-US" sz="32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1190968" y="5702847"/>
            <a:ext cx="166584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+mn-lt"/>
              </a:rPr>
              <a:t>Appearance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3842120" y="5702847"/>
            <a:ext cx="48349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latin typeface="+mn-lt"/>
              </a:rPr>
              <a:t>BRDF lobe </a:t>
            </a:r>
            <a:br>
              <a:rPr lang="en-US" sz="2200" dirty="0">
                <a:latin typeface="+mn-lt"/>
              </a:rPr>
            </a:br>
            <a:r>
              <a:rPr lang="en-US" sz="2200" dirty="0">
                <a:latin typeface="+mn-lt"/>
              </a:rPr>
              <a:t>(for four different viewing directions)</a:t>
            </a:r>
          </a:p>
        </p:txBody>
      </p:sp>
      <p:pic>
        <p:nvPicPr>
          <p:cNvPr id="2099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00" y="2426400"/>
            <a:ext cx="264795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101352" y="6498957"/>
            <a:ext cx="74815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+mn-lt"/>
              </a:rPr>
              <a:t>Souce</a:t>
            </a:r>
            <a:r>
              <a:rPr lang="en-US" sz="1200" dirty="0">
                <a:latin typeface="+mn-lt"/>
              </a:rPr>
              <a:t>: Ngan et al. Experimental analysis of BRDF models, http://people.csail.mit.edu/addy/research/brdf/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273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118" y="1769022"/>
            <a:ext cx="50292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14" y="2426247"/>
            <a:ext cx="264795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appearance and the </a:t>
            </a:r>
            <a:r>
              <a:rPr lang="cs-CZ" dirty="0"/>
              <a:t>BRDF</a:t>
            </a:r>
            <a:endParaRPr lang="en-US" sz="32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1190968" y="5702847"/>
            <a:ext cx="166584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+mn-lt"/>
              </a:rPr>
              <a:t>Appearance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3842120" y="5702847"/>
            <a:ext cx="48349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latin typeface="+mn-lt"/>
              </a:rPr>
              <a:t>BRDF lobe </a:t>
            </a:r>
            <a:br>
              <a:rPr lang="en-US" sz="2200" dirty="0">
                <a:latin typeface="+mn-lt"/>
              </a:rPr>
            </a:br>
            <a:r>
              <a:rPr lang="en-US" sz="2200" dirty="0">
                <a:latin typeface="+mn-lt"/>
              </a:rPr>
              <a:t>(for four different viewing directions)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101352" y="6498957"/>
            <a:ext cx="74815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+mn-lt"/>
              </a:rPr>
              <a:t>Souce</a:t>
            </a:r>
            <a:r>
              <a:rPr lang="en-US" sz="1200" dirty="0">
                <a:latin typeface="+mn-lt"/>
              </a:rPr>
              <a:t>: Ngan et al. Experimental analysis of BRDF models, http://people.csail.mit.edu/addy/research/brdf/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388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396" y="1788072"/>
            <a:ext cx="4924425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9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14" y="2426247"/>
            <a:ext cx="264795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appearance and the </a:t>
            </a:r>
            <a:r>
              <a:rPr lang="cs-CZ" dirty="0"/>
              <a:t>BRDF</a:t>
            </a:r>
            <a:endParaRPr lang="en-US" sz="32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1190968" y="5702847"/>
            <a:ext cx="166584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+mn-lt"/>
              </a:rPr>
              <a:t>Appearance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3842120" y="5702847"/>
            <a:ext cx="48349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latin typeface="+mn-lt"/>
              </a:rPr>
              <a:t>BRDF lobe </a:t>
            </a:r>
            <a:br>
              <a:rPr lang="en-US" sz="2200" dirty="0">
                <a:latin typeface="+mn-lt"/>
              </a:rPr>
            </a:br>
            <a:r>
              <a:rPr lang="en-US" sz="2200" dirty="0">
                <a:latin typeface="+mn-lt"/>
              </a:rPr>
              <a:t>(for four different viewing directions)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101352" y="6498957"/>
            <a:ext cx="74815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+mn-lt"/>
              </a:rPr>
              <a:t>Souce</a:t>
            </a:r>
            <a:r>
              <a:rPr lang="en-US" sz="1200" dirty="0">
                <a:latin typeface="+mn-lt"/>
              </a:rPr>
              <a:t>: Ngan et al. Experimental analysis of BRDF models, http://people.csail.mit.edu/addy/research/brdf/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967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6" name="Picture 4" descr="BSDF05_8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67350" y="1699989"/>
            <a:ext cx="3641725" cy="4105275"/>
          </a:xfrm>
          <a:prstGeom prst="rect">
            <a:avLst/>
          </a:prstGeom>
          <a:noFill/>
        </p:spPr>
      </p:pic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507288" cy="1139825"/>
          </a:xfrm>
        </p:spPr>
        <p:txBody>
          <a:bodyPr/>
          <a:lstStyle/>
          <a:p>
            <a:r>
              <a:rPr lang="cs-CZ" sz="3200" dirty="0"/>
              <a:t>BRDF, BTDF, BSDF: </a:t>
            </a:r>
            <a:br>
              <a:rPr lang="cs-CZ" sz="3200" dirty="0"/>
            </a:br>
            <a:r>
              <a:rPr lang="en-US" sz="3200" dirty="0"/>
              <a:t>What’s up with all these abbreviations?</a:t>
            </a:r>
          </a:p>
        </p:txBody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5554663" cy="4646612"/>
          </a:xfrm>
        </p:spPr>
        <p:txBody>
          <a:bodyPr/>
          <a:lstStyle/>
          <a:p>
            <a:endParaRPr lang="en-US" b="1" dirty="0"/>
          </a:p>
          <a:p>
            <a:r>
              <a:rPr lang="cs-CZ" b="1" dirty="0"/>
              <a:t>BTDF</a:t>
            </a:r>
          </a:p>
          <a:p>
            <a:pPr lvl="1"/>
            <a:r>
              <a:rPr lang="cs-CZ" dirty="0" err="1"/>
              <a:t>Bidirectional</a:t>
            </a:r>
            <a:r>
              <a:rPr lang="cs-CZ" dirty="0"/>
              <a:t> </a:t>
            </a:r>
            <a:r>
              <a:rPr lang="cs-CZ" b="1" dirty="0" err="1"/>
              <a:t>transmittance</a:t>
            </a:r>
            <a:r>
              <a:rPr lang="cs-CZ" b="1" dirty="0"/>
              <a:t> </a:t>
            </a:r>
            <a:r>
              <a:rPr lang="cs-CZ" dirty="0"/>
              <a:t/>
            </a:r>
            <a:br>
              <a:rPr lang="cs-CZ" dirty="0"/>
            </a:br>
            <a:r>
              <a:rPr lang="cs-CZ" dirty="0" err="1"/>
              <a:t>distribution</a:t>
            </a:r>
            <a:r>
              <a:rPr lang="cs-CZ" dirty="0"/>
              <a:t> </a:t>
            </a:r>
            <a:r>
              <a:rPr lang="cs-CZ" dirty="0" err="1"/>
              <a:t>function</a:t>
            </a:r>
            <a:endParaRPr lang="cs-CZ" dirty="0"/>
          </a:p>
          <a:p>
            <a:pPr lvl="1"/>
            <a:r>
              <a:rPr lang="en-US" dirty="0"/>
              <a:t>Described light transmission</a:t>
            </a:r>
            <a:endParaRPr lang="cs-CZ" dirty="0"/>
          </a:p>
          <a:p>
            <a:endParaRPr lang="cs-CZ" sz="2000" b="1" dirty="0"/>
          </a:p>
          <a:p>
            <a:r>
              <a:rPr lang="cs-CZ" b="1" dirty="0"/>
              <a:t>BSDF</a:t>
            </a:r>
            <a:r>
              <a:rPr lang="cs-CZ" dirty="0"/>
              <a:t> = BRDF+BTDF</a:t>
            </a:r>
          </a:p>
          <a:p>
            <a:pPr lvl="1"/>
            <a:r>
              <a:rPr lang="cs-CZ" dirty="0" err="1"/>
              <a:t>Bidirectional</a:t>
            </a:r>
            <a:r>
              <a:rPr lang="cs-CZ" dirty="0"/>
              <a:t> </a:t>
            </a:r>
            <a:r>
              <a:rPr lang="cs-CZ" b="1" dirty="0" err="1"/>
              <a:t>scattering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 err="1"/>
              <a:t>distribution</a:t>
            </a:r>
            <a:r>
              <a:rPr lang="cs-CZ" dirty="0"/>
              <a:t> </a:t>
            </a:r>
            <a:r>
              <a:rPr lang="cs-CZ" dirty="0" err="1"/>
              <a:t>function</a:t>
            </a:r>
            <a:endParaRPr lang="cs-CZ" dirty="0"/>
          </a:p>
          <a:p>
            <a:endParaRPr lang="en-US" sz="200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</a:t>
            </a:r>
            <a:endParaRPr lang="en-US" altLang="en-US"/>
          </a:p>
        </p:txBody>
      </p:sp>
    </p:spTree>
  </p:cSld>
  <p:clrMapOvr>
    <a:masterClrMapping/>
  </p:clrMapOvr>
  <p:transition>
    <p:fad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SBRDF, BTF</a:t>
            </a:r>
            <a:endParaRPr lang="en-US"/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28800"/>
            <a:ext cx="8229600" cy="4530725"/>
          </a:xfrm>
        </p:spPr>
        <p:txBody>
          <a:bodyPr/>
          <a:lstStyle/>
          <a:p>
            <a:r>
              <a:rPr lang="cs-CZ" b="1" dirty="0"/>
              <a:t>S</a:t>
            </a:r>
            <a:r>
              <a:rPr lang="en-US" b="1" dirty="0"/>
              <a:t>V-</a:t>
            </a:r>
            <a:r>
              <a:rPr lang="cs-CZ" b="1" dirty="0"/>
              <a:t>BRDF</a:t>
            </a:r>
            <a:r>
              <a:rPr lang="cs-CZ" dirty="0"/>
              <a:t> … </a:t>
            </a:r>
            <a:r>
              <a:rPr lang="en-US" b="1" dirty="0"/>
              <a:t>Spatially Varying </a:t>
            </a:r>
            <a:r>
              <a:rPr lang="cs-CZ" b="1" dirty="0"/>
              <a:t>BRDF</a:t>
            </a:r>
          </a:p>
          <a:p>
            <a:pPr lvl="1"/>
            <a:r>
              <a:rPr lang="cs-CZ" dirty="0"/>
              <a:t>BRDF </a:t>
            </a:r>
            <a:r>
              <a:rPr lang="en-US" dirty="0"/>
              <a:t>parameters are spatially varying (can be given by a surface texture)</a:t>
            </a:r>
            <a:endParaRPr lang="cs-CZ" dirty="0"/>
          </a:p>
          <a:p>
            <a:r>
              <a:rPr lang="cs-CZ" b="1" dirty="0"/>
              <a:t>BTF</a:t>
            </a:r>
            <a:r>
              <a:rPr lang="cs-CZ" dirty="0"/>
              <a:t> … </a:t>
            </a:r>
            <a:r>
              <a:rPr lang="en-US" b="1" dirty="0"/>
              <a:t>Bidirectional Texture Function</a:t>
            </a:r>
          </a:p>
          <a:p>
            <a:pPr lvl="1"/>
            <a:r>
              <a:rPr lang="en-US" dirty="0"/>
              <a:t>Used for materials with complex structure</a:t>
            </a:r>
            <a:endParaRPr lang="cs-CZ" dirty="0"/>
          </a:p>
          <a:p>
            <a:pPr lvl="1"/>
            <a:r>
              <a:rPr lang="en-US" dirty="0"/>
              <a:t>As opposed to the BRDF, models even the </a:t>
            </a:r>
            <a:r>
              <a:rPr lang="en-US" dirty="0" err="1"/>
              <a:t>meso</a:t>
            </a:r>
            <a:r>
              <a:rPr lang="en-US" dirty="0"/>
              <a:t>-scale</a:t>
            </a:r>
            <a:endParaRPr lang="cs-CZ" dirty="0"/>
          </a:p>
        </p:txBody>
      </p:sp>
      <p:pic>
        <p:nvPicPr>
          <p:cNvPr id="1904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9975" y="4077072"/>
            <a:ext cx="5138738" cy="230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</a:t>
            </a:r>
            <a:endParaRPr lang="en-US" altLang="en-US"/>
          </a:p>
        </p:txBody>
      </p:sp>
    </p:spTree>
  </p:cSld>
  <p:clrMapOvr>
    <a:masterClrMapping/>
  </p:clrMapOvr>
  <p:transition>
    <p:fade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BSSRDF</a:t>
            </a:r>
            <a:endParaRPr lang="en-US"/>
          </a:p>
        </p:txBody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BRDF</a:t>
            </a:r>
          </a:p>
          <a:p>
            <a:pPr lvl="1"/>
            <a:r>
              <a:rPr lang="en-US" dirty="0"/>
              <a:t>Light arriving at a point is reflected/transmitted at the same point</a:t>
            </a:r>
            <a:endParaRPr lang="cs-CZ" dirty="0"/>
          </a:p>
          <a:p>
            <a:pPr lvl="1"/>
            <a:r>
              <a:rPr lang="en-US" dirty="0"/>
              <a:t>No subsurface scattering considered</a:t>
            </a:r>
            <a:endParaRPr lang="cs-CZ" dirty="0"/>
          </a:p>
          <a:p>
            <a:r>
              <a:rPr lang="cs-CZ" b="1" dirty="0"/>
              <a:t>BSSRDF</a:t>
            </a:r>
            <a:endParaRPr lang="cs-CZ" dirty="0"/>
          </a:p>
          <a:p>
            <a:pPr lvl="1"/>
            <a:r>
              <a:rPr lang="en-US" dirty="0"/>
              <a:t>Bi-directional </a:t>
            </a:r>
            <a:r>
              <a:rPr lang="en-US" b="1" dirty="0"/>
              <a:t>surface scattering</a:t>
            </a:r>
            <a:r>
              <a:rPr lang="en-US" dirty="0"/>
              <a:t> reflectance distribution function</a:t>
            </a:r>
          </a:p>
          <a:p>
            <a:pPr lvl="1"/>
            <a:r>
              <a:rPr lang="en-US" dirty="0"/>
              <a:t>Takes into account </a:t>
            </a:r>
            <a:br>
              <a:rPr lang="en-US" dirty="0"/>
            </a:br>
            <a:r>
              <a:rPr lang="en-US" dirty="0"/>
              <a:t>scattering of light </a:t>
            </a:r>
            <a:br>
              <a:rPr lang="en-US" dirty="0"/>
            </a:br>
            <a:r>
              <a:rPr lang="en-US" dirty="0"/>
              <a:t>under the surface</a:t>
            </a:r>
          </a:p>
        </p:txBody>
      </p:sp>
      <p:pic>
        <p:nvPicPr>
          <p:cNvPr id="188420" name="Picture 4" descr="BSSDF01_4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638" y="4403725"/>
            <a:ext cx="4932362" cy="2454275"/>
          </a:xfrm>
          <a:prstGeom prst="rect">
            <a:avLst/>
          </a:prstGeom>
          <a:noFill/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</a:t>
            </a:r>
            <a:endParaRPr lang="en-US" altLang="en-US"/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BRDF</a:t>
            </a:r>
            <a:endParaRPr lang="en-US"/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00808"/>
            <a:ext cx="8147248" cy="4430117"/>
          </a:xfrm>
        </p:spPr>
        <p:txBody>
          <a:bodyPr/>
          <a:lstStyle/>
          <a:p>
            <a:r>
              <a:rPr lang="en-US" dirty="0"/>
              <a:t>Mathematical model of the reflection properties of a surface</a:t>
            </a:r>
            <a:endParaRPr lang="cs-CZ" dirty="0"/>
          </a:p>
          <a:p>
            <a:endParaRPr lang="cs-CZ" dirty="0"/>
          </a:p>
          <a:p>
            <a:r>
              <a:rPr lang="en-US" dirty="0"/>
              <a:t>Intuition</a:t>
            </a:r>
            <a:endParaRPr lang="cs-CZ" dirty="0"/>
          </a:p>
          <a:p>
            <a:pPr lvl="1"/>
            <a:r>
              <a:rPr lang="en-US" sz="2400" b="1" dirty="0"/>
              <a:t>Value of a </a:t>
            </a:r>
            <a:r>
              <a:rPr lang="cs-CZ" sz="2400" dirty="0"/>
              <a:t>BRDF = </a:t>
            </a:r>
            <a:r>
              <a:rPr lang="en-US" sz="2400" b="1" dirty="0"/>
              <a:t>probability density</a:t>
            </a:r>
            <a:r>
              <a:rPr lang="cs-CZ" sz="2400" dirty="0"/>
              <a:t>, </a:t>
            </a:r>
            <a:r>
              <a:rPr lang="en-US" sz="2400" dirty="0"/>
              <a:t>describing the event that a light energy “packet”, or “photon”</a:t>
            </a:r>
            <a:r>
              <a:rPr lang="cs-CZ" sz="2400" dirty="0"/>
              <a:t>,</a:t>
            </a:r>
            <a:r>
              <a:rPr lang="en-US" sz="2400" dirty="0"/>
              <a:t> coming from direction </a:t>
            </a:r>
            <a:r>
              <a:rPr lang="cs-CZ" sz="2400" dirty="0" err="1">
                <a:latin typeface="Symbol" pitchFamily="18" charset="2"/>
              </a:rPr>
              <a:t>w</a:t>
            </a:r>
            <a:r>
              <a:rPr lang="cs-CZ" sz="2400" baseline="-25000" dirty="0" err="1"/>
              <a:t>i</a:t>
            </a:r>
            <a:r>
              <a:rPr lang="cs-CZ" sz="2400" dirty="0"/>
              <a:t> </a:t>
            </a:r>
            <a:r>
              <a:rPr lang="en-US" sz="2400" dirty="0"/>
              <a:t>gets reflected to the direction</a:t>
            </a:r>
            <a:r>
              <a:rPr lang="cs-CZ" sz="2400" dirty="0"/>
              <a:t> </a:t>
            </a:r>
            <a:r>
              <a:rPr lang="cs-CZ" sz="2400" dirty="0" err="1">
                <a:latin typeface="Symbol" pitchFamily="18" charset="2"/>
              </a:rPr>
              <a:t>w</a:t>
            </a:r>
            <a:r>
              <a:rPr lang="cs-CZ" sz="2400" baseline="-25000" dirty="0" err="1"/>
              <a:t>o</a:t>
            </a:r>
            <a:r>
              <a:rPr lang="en-US" sz="2400" dirty="0"/>
              <a:t>.</a:t>
            </a:r>
            <a:endParaRPr lang="cs-CZ" sz="2400" dirty="0"/>
          </a:p>
          <a:p>
            <a:pPr lvl="1"/>
            <a:endParaRPr lang="cs-CZ" sz="2400" dirty="0"/>
          </a:p>
          <a:p>
            <a:r>
              <a:rPr lang="en-US" dirty="0"/>
              <a:t>Range:</a:t>
            </a:r>
          </a:p>
        </p:txBody>
      </p:sp>
      <p:graphicFrame>
        <p:nvGraphicFramePr>
          <p:cNvPr id="133121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1877043"/>
              </p:ext>
            </p:extLst>
          </p:nvPr>
        </p:nvGraphicFramePr>
        <p:xfrm>
          <a:off x="2987675" y="5326633"/>
          <a:ext cx="3060700" cy="55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95" name="Rovnice" r:id="rId3" imgW="1269720" imgH="228600" progId="Equation.3">
                  <p:embed/>
                </p:oleObj>
              </mc:Choice>
              <mc:Fallback>
                <p:oleObj name="Rovnice" r:id="rId3" imgW="1269720" imgH="228600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675" y="5326633"/>
                        <a:ext cx="3060700" cy="550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2915816" y="5229200"/>
            <a:ext cx="3312368" cy="7200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</a:t>
            </a:r>
            <a:endParaRPr lang="en-US" altLang="en-US"/>
          </a:p>
        </p:txBody>
      </p:sp>
    </p:spTree>
  </p:cSld>
  <p:clrMapOvr>
    <a:masterClrMapping/>
  </p:clrMapOvr>
  <p:transition>
    <p:fade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BSSRDF</a:t>
            </a:r>
            <a:endParaRPr lang="en-US"/>
          </a:p>
        </p:txBody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Sub-surface</a:t>
            </a:r>
            <a:r>
              <a:rPr lang="cs-CZ" dirty="0"/>
              <a:t> </a:t>
            </a:r>
            <a:r>
              <a:rPr lang="en-US" dirty="0"/>
              <a:t>scattering</a:t>
            </a:r>
            <a:r>
              <a:rPr lang="cs-CZ" dirty="0"/>
              <a:t> </a:t>
            </a:r>
            <a:r>
              <a:rPr lang="en-US" dirty="0"/>
              <a:t>makes surfaces looks “softer”</a:t>
            </a:r>
            <a:endParaRPr lang="cs-CZ" dirty="0"/>
          </a:p>
        </p:txBody>
      </p:sp>
      <p:pic>
        <p:nvPicPr>
          <p:cNvPr id="1894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2540000"/>
            <a:ext cx="4103687" cy="307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944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2540000"/>
            <a:ext cx="4103687" cy="307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9446" name="Text Box 6"/>
          <p:cNvSpPr txBox="1">
            <a:spLocks noChangeArrowheads="1"/>
          </p:cNvSpPr>
          <p:nvPr/>
        </p:nvSpPr>
        <p:spPr bwMode="auto">
          <a:xfrm>
            <a:off x="1908175" y="5635625"/>
            <a:ext cx="8082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+mj-lt"/>
              </a:rPr>
              <a:t>BRDF</a:t>
            </a:r>
          </a:p>
        </p:txBody>
      </p:sp>
      <p:sp>
        <p:nvSpPr>
          <p:cNvPr id="189447" name="Text Box 7"/>
          <p:cNvSpPr txBox="1">
            <a:spLocks noChangeArrowheads="1"/>
          </p:cNvSpPr>
          <p:nvPr/>
        </p:nvSpPr>
        <p:spPr bwMode="auto">
          <a:xfrm>
            <a:off x="6011863" y="5635625"/>
            <a:ext cx="10679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+mj-lt"/>
              </a:rPr>
              <a:t>BSSRDF</a:t>
            </a:r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</a:t>
            </a:r>
            <a:endParaRPr lang="en-US" altLang="en-US"/>
          </a:p>
        </p:txBody>
      </p:sp>
    </p:spTree>
  </p:cSld>
  <p:clrMapOvr>
    <a:masterClrMapping/>
  </p:clrMapOvr>
  <p:transition>
    <p:fade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BSSRDF</a:t>
            </a:r>
            <a:endParaRPr lang="en-US"/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9149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2863" y="3286125"/>
            <a:ext cx="2305050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149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9350" y="3286125"/>
            <a:ext cx="2303463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1496" name="Text Box 8"/>
          <p:cNvSpPr txBox="1">
            <a:spLocks noChangeArrowheads="1"/>
          </p:cNvSpPr>
          <p:nvPr/>
        </p:nvSpPr>
        <p:spPr bwMode="auto">
          <a:xfrm>
            <a:off x="4500563" y="5661025"/>
            <a:ext cx="8082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dirty="0">
                <a:latin typeface="+mj-lt"/>
              </a:rPr>
              <a:t>BRDF</a:t>
            </a:r>
          </a:p>
        </p:txBody>
      </p:sp>
      <p:sp>
        <p:nvSpPr>
          <p:cNvPr id="191497" name="Text Box 9"/>
          <p:cNvSpPr txBox="1">
            <a:spLocks noChangeArrowheads="1"/>
          </p:cNvSpPr>
          <p:nvPr/>
        </p:nvSpPr>
        <p:spPr bwMode="auto">
          <a:xfrm>
            <a:off x="6816447" y="5661025"/>
            <a:ext cx="10679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dirty="0">
                <a:latin typeface="+mj-lt"/>
              </a:rPr>
              <a:t>BSSRDF</a:t>
            </a:r>
          </a:p>
        </p:txBody>
      </p:sp>
      <p:pic>
        <p:nvPicPr>
          <p:cNvPr id="191499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1436688"/>
            <a:ext cx="5759450" cy="173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1501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288" y="1484313"/>
            <a:ext cx="26670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</a:t>
            </a:r>
            <a:endParaRPr lang="en-US" altLang="en-US"/>
          </a:p>
        </p:txBody>
      </p:sp>
    </p:spTree>
  </p:cSld>
  <p:clrMapOvr>
    <a:masterClrMapping/>
  </p:clrMapOvr>
  <p:transition>
    <p:fade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D988BA-EA5D-4CC9-AD3F-64DC0649D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76B8FF6-A27D-4926-8E1B-896DACA460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PBR manuals from substance</a:t>
            </a:r>
          </a:p>
          <a:p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F090DE0-0FEB-4B9E-9CBC-5823A15F9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9715609"/>
      </p:ext>
    </p:extLst>
  </p:cSld>
  <p:clrMapOvr>
    <a:masterClrMapping/>
  </p:clrMapOvr>
</p:sld>
</file>

<file path=ppt/theme/theme1.xml><?xml version="1.0" encoding="utf-8"?>
<a:theme xmlns:a="http://schemas.openxmlformats.org/drawingml/2006/main" name="Hrany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200" dirty="0" smtClean="0">
            <a:latin typeface="+mn-lt"/>
          </a:defRPr>
        </a:defPPr>
      </a:lstStyle>
    </a:txDef>
  </a:objectDefaults>
  <a:extraClrSchemeLst>
    <a:extraClrScheme>
      <a:clrScheme name="Hrany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rany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rany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5962</TotalTime>
  <Words>2496</Words>
  <Application>Microsoft Office PowerPoint</Application>
  <PresentationFormat>Předvádění na obrazovce (4:3)</PresentationFormat>
  <Paragraphs>530</Paragraphs>
  <Slides>92</Slides>
  <Notes>2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92</vt:i4>
      </vt:variant>
    </vt:vector>
  </HeadingPairs>
  <TitlesOfParts>
    <vt:vector size="95" baseType="lpstr">
      <vt:lpstr>Hrany</vt:lpstr>
      <vt:lpstr>Rovnice</vt:lpstr>
      <vt:lpstr>Equation</vt:lpstr>
      <vt:lpstr>Computer graphics III –    Light reflection, BRDF</vt:lpstr>
      <vt:lpstr>Recap – Basic radiometric quantities</vt:lpstr>
      <vt:lpstr>Interaction of light with a surface</vt:lpstr>
      <vt:lpstr>Interaction of light with a surface</vt:lpstr>
      <vt:lpstr>Recall the Phong shading model</vt:lpstr>
      <vt:lpstr>I) Adopt radiometric notation</vt:lpstr>
      <vt:lpstr>BRDF corresponding to the original Phong shading model</vt:lpstr>
      <vt:lpstr>BRDF – Formal definition</vt:lpstr>
      <vt:lpstr>BRDF</vt:lpstr>
      <vt:lpstr>BRDF</vt:lpstr>
      <vt:lpstr>Prezentace aplikace PowerPoint</vt:lpstr>
      <vt:lpstr>Surface roughness and blurred reflections</vt:lpstr>
      <vt:lpstr>Surface appearance and the BRDF</vt:lpstr>
      <vt:lpstr>Surface appearance and the BRDF</vt:lpstr>
      <vt:lpstr>Surface appearance and the BRDF</vt:lpstr>
      <vt:lpstr>Surface appearance and the BRDF</vt:lpstr>
      <vt:lpstr>BRDF properties</vt:lpstr>
      <vt:lpstr>BRDF properties</vt:lpstr>
      <vt:lpstr>BRDF (an)isotropy</vt:lpstr>
      <vt:lpstr>Surfaces with anisotropic BRDF</vt:lpstr>
      <vt:lpstr>Anisotropic BRDF</vt:lpstr>
      <vt:lpstr>Isotropic vs. anisotropic BRDF</vt:lpstr>
      <vt:lpstr>Reflection equation</vt:lpstr>
      <vt:lpstr>Reflection equation</vt:lpstr>
      <vt:lpstr>Reflection equation</vt:lpstr>
      <vt:lpstr>Energy conservation – More rigorous</vt:lpstr>
      <vt:lpstr>Reflectance</vt:lpstr>
      <vt:lpstr>Hemispherical-directional reflectance</vt:lpstr>
      <vt:lpstr>Prezentace aplikace PowerPoint</vt:lpstr>
      <vt:lpstr>Prezentace aplikace PowerPoint</vt:lpstr>
      <vt:lpstr>BRDF components</vt:lpstr>
      <vt:lpstr>Ideal diffuse reflection</vt:lpstr>
      <vt:lpstr>Ideal diffuse reflection</vt:lpstr>
      <vt:lpstr>Ideal diffuse reflection</vt:lpstr>
      <vt:lpstr>Ideal diffuse reflection</vt:lpstr>
      <vt:lpstr>Ideal diffuse reflection</vt:lpstr>
      <vt:lpstr>White-out conditions</vt:lpstr>
      <vt:lpstr>White-out conditions</vt:lpstr>
      <vt:lpstr>Ideal mirror reflection</vt:lpstr>
      <vt:lpstr>Ideal mirror reflection</vt:lpstr>
      <vt:lpstr>Prezentace aplikace PowerPoint</vt:lpstr>
      <vt:lpstr>Prezentace aplikace PowerPoint</vt:lpstr>
      <vt:lpstr>The law of reflection</vt:lpstr>
      <vt:lpstr>Digression: Dirac delta distribution</vt:lpstr>
      <vt:lpstr>BRDF of the ideal mirror</vt:lpstr>
      <vt:lpstr>BRDF of the ideal mirror</vt:lpstr>
      <vt:lpstr>Prezentace aplikace PowerPoint</vt:lpstr>
      <vt:lpstr>Ideal refraction</vt:lpstr>
      <vt:lpstr>Ideal refraction</vt:lpstr>
      <vt:lpstr>Ideal refraction</vt:lpstr>
      <vt:lpstr>Ideal refraction</vt:lpstr>
      <vt:lpstr>Ideal refraction</vt:lpstr>
      <vt:lpstr>BRDF of ideal refraction</vt:lpstr>
      <vt:lpstr>Fresnel equations</vt:lpstr>
      <vt:lpstr>Fresnel equations</vt:lpstr>
      <vt:lpstr>Fresnel equations</vt:lpstr>
      <vt:lpstr>Prezentace aplikace PowerPoint</vt:lpstr>
      <vt:lpstr>Fresnel equations</vt:lpstr>
      <vt:lpstr>Fresnel equations</vt:lpstr>
      <vt:lpstr>Fresnel equations</vt:lpstr>
      <vt:lpstr>Prezentace aplikace PowerPoint</vt:lpstr>
      <vt:lpstr>Prezentace aplikace PowerPoint</vt:lpstr>
      <vt:lpstr>Glossy reflection</vt:lpstr>
      <vt:lpstr>Glossy reflection</vt:lpstr>
      <vt:lpstr>Prezentace aplikace PowerPoint</vt:lpstr>
      <vt:lpstr>BRDF models</vt:lpstr>
      <vt:lpstr>BRDF modeling</vt:lpstr>
      <vt:lpstr>Empirical BRDF models</vt:lpstr>
      <vt:lpstr>BRDF corresponding to the original Phong shading model</vt:lpstr>
      <vt:lpstr>Physically-plausible Phong BRDF</vt:lpstr>
      <vt:lpstr>Physically-plausible BRDF models</vt:lpstr>
      <vt:lpstr>Prezentace aplikace PowerPoint</vt:lpstr>
      <vt:lpstr>Prezentace aplikace PowerPoint</vt:lpstr>
      <vt:lpstr>Microfacet BRDF</vt:lpstr>
      <vt:lpstr>Microfacet BRDF</vt:lpstr>
      <vt:lpstr>Microfacet BRDF</vt:lpstr>
      <vt:lpstr>Microfacet BRDF</vt:lpstr>
      <vt:lpstr>Prezentace aplikace PowerPoint</vt:lpstr>
      <vt:lpstr>Prezentace aplikace PowerPoint</vt:lpstr>
      <vt:lpstr>Approximation of measured data</vt:lpstr>
      <vt:lpstr>BRDF measurements –  Gonio-reflectometer</vt:lpstr>
      <vt:lpstr>Measured Material</vt:lpstr>
      <vt:lpstr>Surface appearance and the BRDF</vt:lpstr>
      <vt:lpstr>Surface appearance and the BRDF</vt:lpstr>
      <vt:lpstr>Surface appearance and the BRDF</vt:lpstr>
      <vt:lpstr>Surface appearance and the BRDF</vt:lpstr>
      <vt:lpstr>BRDF, BTDF, BSDF:  What’s up with all these abbreviations?</vt:lpstr>
      <vt:lpstr>SBRDF, BTF</vt:lpstr>
      <vt:lpstr>BSSRDF</vt:lpstr>
      <vt:lpstr>BSSRDF</vt:lpstr>
      <vt:lpstr>BSSRDF</vt:lpstr>
      <vt:lpstr>References</vt:lpstr>
    </vt:vector>
  </TitlesOfParts>
  <Company>CTU Prague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Odraz světla, BRDF - Počítačová grafika III (NPGR010)</dc:title>
  <dc:creator>Jaroslav Křivánek</dc:creator>
  <cp:lastModifiedBy>jarda</cp:lastModifiedBy>
  <cp:revision>3779</cp:revision>
  <dcterms:created xsi:type="dcterms:W3CDTF">2006-11-17T09:10:54Z</dcterms:created>
  <dcterms:modified xsi:type="dcterms:W3CDTF">2018-10-29T11:40:30Z</dcterms:modified>
</cp:coreProperties>
</file>